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1"/>
  </p:notesMasterIdLst>
  <p:handoutMasterIdLst>
    <p:handoutMasterId r:id="rId52"/>
  </p:handoutMasterIdLst>
  <p:sldIdLst>
    <p:sldId id="276" r:id="rId2"/>
    <p:sldId id="311" r:id="rId3"/>
    <p:sldId id="293" r:id="rId4"/>
    <p:sldId id="295" r:id="rId5"/>
    <p:sldId id="331" r:id="rId6"/>
    <p:sldId id="326" r:id="rId7"/>
    <p:sldId id="259" r:id="rId8"/>
    <p:sldId id="321" r:id="rId9"/>
    <p:sldId id="314" r:id="rId10"/>
    <p:sldId id="269" r:id="rId11"/>
    <p:sldId id="256" r:id="rId12"/>
    <p:sldId id="324" r:id="rId13"/>
    <p:sldId id="302" r:id="rId14"/>
    <p:sldId id="297" r:id="rId15"/>
    <p:sldId id="320" r:id="rId16"/>
    <p:sldId id="319" r:id="rId17"/>
    <p:sldId id="316" r:id="rId18"/>
    <p:sldId id="318" r:id="rId19"/>
    <p:sldId id="323" r:id="rId20"/>
    <p:sldId id="277" r:id="rId21"/>
    <p:sldId id="335" r:id="rId22"/>
    <p:sldId id="278" r:id="rId23"/>
    <p:sldId id="305" r:id="rId24"/>
    <p:sldId id="329" r:id="rId25"/>
    <p:sldId id="328" r:id="rId26"/>
    <p:sldId id="327" r:id="rId27"/>
    <p:sldId id="330" r:id="rId28"/>
    <p:sldId id="279" r:id="rId29"/>
    <p:sldId id="296" r:id="rId30"/>
    <p:sldId id="308" r:id="rId31"/>
    <p:sldId id="333" r:id="rId32"/>
    <p:sldId id="281" r:id="rId33"/>
    <p:sldId id="273" r:id="rId34"/>
    <p:sldId id="336" r:id="rId35"/>
    <p:sldId id="268" r:id="rId36"/>
    <p:sldId id="307" r:id="rId37"/>
    <p:sldId id="325" r:id="rId38"/>
    <p:sldId id="299" r:id="rId39"/>
    <p:sldId id="306" r:id="rId40"/>
    <p:sldId id="275" r:id="rId41"/>
    <p:sldId id="288" r:id="rId42"/>
    <p:sldId id="286" r:id="rId43"/>
    <p:sldId id="287" r:id="rId44"/>
    <p:sldId id="285" r:id="rId45"/>
    <p:sldId id="298" r:id="rId46"/>
    <p:sldId id="301" r:id="rId47"/>
    <p:sldId id="291" r:id="rId48"/>
    <p:sldId id="284" r:id="rId49"/>
    <p:sldId id="274" r:id="rId5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https://extranet.dfc-plc.ca/policytrade/eco/Trade/Documents/Cdn_dairy_trade_with_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barChart>
        <c:barDir val="col"/>
        <c:grouping val="clustered"/>
        <c:ser>
          <c:idx val="1"/>
          <c:order val="1"/>
          <c:tx>
            <c:strRef>
              <c:f>Sheet1!$C$1:$C$2</c:f>
              <c:strCache>
                <c:ptCount val="2"/>
                <c:pt idx="0">
                  <c:v>TOTAL CANADIAN DAIRY EXPORTS TO THE US</c:v>
                </c:pt>
              </c:strCache>
            </c:strRef>
          </c:tx>
          <c:spPr>
            <a:solidFill>
              <a:schemeClr val="accent1"/>
            </a:solidFill>
            <a:ln>
              <a:noFill/>
            </a:ln>
            <a:effectLst/>
          </c:spPr>
          <c:cat>
            <c:numRef>
              <c:f>Sheet1!$A$3:$A$14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Sheet1!$C$3:$C$14</c:f>
              <c:numCache>
                <c:formatCode>#,##0</c:formatCode>
                <c:ptCount val="12"/>
                <c:pt idx="0">
                  <c:v>116827798</c:v>
                </c:pt>
                <c:pt idx="1">
                  <c:v>97655760</c:v>
                </c:pt>
                <c:pt idx="2">
                  <c:v>108498804</c:v>
                </c:pt>
                <c:pt idx="3">
                  <c:v>76318324</c:v>
                </c:pt>
                <c:pt idx="4">
                  <c:v>77184657</c:v>
                </c:pt>
                <c:pt idx="5">
                  <c:v>83208527</c:v>
                </c:pt>
                <c:pt idx="6">
                  <c:v>80437255</c:v>
                </c:pt>
                <c:pt idx="7">
                  <c:v>91464276</c:v>
                </c:pt>
                <c:pt idx="8">
                  <c:v>105208570</c:v>
                </c:pt>
                <c:pt idx="9">
                  <c:v>119099332</c:v>
                </c:pt>
                <c:pt idx="10">
                  <c:v>104175196</c:v>
                </c:pt>
                <c:pt idx="11">
                  <c:v>112584884</c:v>
                </c:pt>
              </c:numCache>
            </c:numRef>
          </c:val>
          <c:extLst xmlns:c16r2="http://schemas.microsoft.com/office/drawing/2015/06/chart">
            <c:ext xmlns:c16="http://schemas.microsoft.com/office/drawing/2014/chart" uri="{C3380CC4-5D6E-409C-BE32-E72D297353CC}">
              <c16:uniqueId val="{00000000-FDC9-4A70-B165-76972387330C}"/>
            </c:ext>
          </c:extLst>
        </c:ser>
        <c:ser>
          <c:idx val="2"/>
          <c:order val="2"/>
          <c:tx>
            <c:strRef>
              <c:f>Sheet1!$D$1:$D$2</c:f>
              <c:strCache>
                <c:ptCount val="2"/>
                <c:pt idx="0">
                  <c:v>TOTAL CANADIAN IMPORTS FROM THE US</c:v>
                </c:pt>
              </c:strCache>
            </c:strRef>
          </c:tx>
          <c:spPr>
            <a:solidFill>
              <a:schemeClr val="accent1">
                <a:tint val="65000"/>
              </a:schemeClr>
            </a:solidFill>
            <a:ln>
              <a:noFill/>
            </a:ln>
            <a:effectLst/>
          </c:spPr>
          <c:cat>
            <c:numRef>
              <c:f>Sheet1!$A$3:$A$14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Sheet1!$D$3:$D$14</c:f>
              <c:numCache>
                <c:formatCode>#,##0</c:formatCode>
                <c:ptCount val="12"/>
                <c:pt idx="0">
                  <c:v>135635249</c:v>
                </c:pt>
                <c:pt idx="1">
                  <c:v>127556303</c:v>
                </c:pt>
                <c:pt idx="2">
                  <c:v>193039403</c:v>
                </c:pt>
                <c:pt idx="3">
                  <c:v>224268730</c:v>
                </c:pt>
                <c:pt idx="4">
                  <c:v>193321470</c:v>
                </c:pt>
                <c:pt idx="5">
                  <c:v>240987023</c:v>
                </c:pt>
                <c:pt idx="6">
                  <c:v>272290086</c:v>
                </c:pt>
                <c:pt idx="7">
                  <c:v>306783020</c:v>
                </c:pt>
                <c:pt idx="8">
                  <c:v>376119120</c:v>
                </c:pt>
                <c:pt idx="9">
                  <c:v>465759652</c:v>
                </c:pt>
                <c:pt idx="10">
                  <c:v>475107831</c:v>
                </c:pt>
                <c:pt idx="11">
                  <c:v>557301539</c:v>
                </c:pt>
              </c:numCache>
            </c:numRef>
          </c:val>
          <c:extLst xmlns:c16r2="http://schemas.microsoft.com/office/drawing/2015/06/chart">
            <c:ext xmlns:c16="http://schemas.microsoft.com/office/drawing/2014/chart" uri="{C3380CC4-5D6E-409C-BE32-E72D297353CC}">
              <c16:uniqueId val="{00000001-FDC9-4A70-B165-76972387330C}"/>
            </c:ext>
          </c:extLst>
        </c:ser>
        <c:dLbls/>
        <c:gapWidth val="219"/>
        <c:axId val="100582144"/>
        <c:axId val="100583680"/>
      </c:barChart>
      <c:lineChart>
        <c:grouping val="standard"/>
        <c:ser>
          <c:idx val="0"/>
          <c:order val="0"/>
          <c:tx>
            <c:strRef>
              <c:f>Sheet1!$B$1:$B$2</c:f>
              <c:strCache>
                <c:ptCount val="2"/>
                <c:pt idx="0">
                  <c:v>TRADE BALANCE CANADA-US</c:v>
                </c:pt>
              </c:strCache>
            </c:strRef>
          </c:tx>
          <c:spPr>
            <a:ln w="28575" cap="rnd">
              <a:solidFill>
                <a:schemeClr val="accent1">
                  <a:shade val="65000"/>
                </a:schemeClr>
              </a:solidFill>
              <a:round/>
            </a:ln>
            <a:effectLst/>
          </c:spPr>
          <c:marker>
            <c:symbol val="none"/>
          </c:marker>
          <c:cat>
            <c:numRef>
              <c:f>Sheet1!$A$3:$A$14</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Sheet1!$B$3:$B$14</c:f>
              <c:numCache>
                <c:formatCode>#,##0</c:formatCode>
                <c:ptCount val="12"/>
                <c:pt idx="0">
                  <c:v>-18807451</c:v>
                </c:pt>
                <c:pt idx="1">
                  <c:v>-29900543</c:v>
                </c:pt>
                <c:pt idx="2">
                  <c:v>-84540599</c:v>
                </c:pt>
                <c:pt idx="3">
                  <c:v>-147950406</c:v>
                </c:pt>
                <c:pt idx="4">
                  <c:v>-116136813</c:v>
                </c:pt>
                <c:pt idx="5">
                  <c:v>-157778496</c:v>
                </c:pt>
                <c:pt idx="6">
                  <c:v>-191852831</c:v>
                </c:pt>
                <c:pt idx="7">
                  <c:v>-215318744</c:v>
                </c:pt>
                <c:pt idx="8">
                  <c:v>-270910550</c:v>
                </c:pt>
                <c:pt idx="9">
                  <c:v>-346660320</c:v>
                </c:pt>
                <c:pt idx="10">
                  <c:v>-370932635</c:v>
                </c:pt>
                <c:pt idx="11">
                  <c:v>-444716655</c:v>
                </c:pt>
              </c:numCache>
            </c:numRef>
          </c:val>
          <c:extLst xmlns:c16r2="http://schemas.microsoft.com/office/drawing/2015/06/chart">
            <c:ext xmlns:c16="http://schemas.microsoft.com/office/drawing/2014/chart" uri="{C3380CC4-5D6E-409C-BE32-E72D297353CC}">
              <c16:uniqueId val="{00000002-FDC9-4A70-B165-76972387330C}"/>
            </c:ext>
          </c:extLst>
        </c:ser>
        <c:dLbls/>
        <c:marker val="1"/>
        <c:axId val="100582144"/>
        <c:axId val="100583680"/>
      </c:lineChart>
      <c:catAx>
        <c:axId val="1005821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0583680"/>
        <c:crosses val="autoZero"/>
        <c:auto val="1"/>
        <c:lblAlgn val="ctr"/>
        <c:lblOffset val="100"/>
      </c:catAx>
      <c:valAx>
        <c:axId val="10058368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00582144"/>
        <c:crosses val="autoZero"/>
        <c:crossBetween val="between"/>
        <c:dispUnits>
          <c:builtInUnit val="millions"/>
          <c:dispUnitsLbl>
            <c:layout>
              <c:manualLayout>
                <c:xMode val="edge"/>
                <c:yMode val="edge"/>
                <c:x val="1.1335432679266967E-2"/>
                <c:y val="0.49201950596166277"/>
              </c:manualLayout>
            </c:layout>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r>
                    <a:rPr lang="en-CA" sz="1200">
                      <a:latin typeface="Georgia" panose="02040502050405020303" pitchFamily="18" charset="0"/>
                    </a:rPr>
                    <a:t>Millions $</a:t>
                  </a:r>
                </a:p>
              </c:rich>
            </c:tx>
            <c:spPr>
              <a:noFill/>
              <a:ln>
                <a:noFill/>
              </a:ln>
              <a:effectLst/>
            </c:spPr>
          </c:dispUnitsLbl>
        </c:dispUnits>
      </c:valAx>
      <c:spPr>
        <a:noFill/>
        <a:ln>
          <a:noFill/>
        </a:ln>
        <a:effectLst/>
      </c:spPr>
    </c:plotArea>
    <c:legend>
      <c:legendPos val="b"/>
      <c:layout>
        <c:manualLayout>
          <c:xMode val="edge"/>
          <c:yMode val="edge"/>
          <c:x val="4.8958333333333333E-2"/>
          <c:y val="0.86018780985710119"/>
          <c:w val="0.9"/>
          <c:h val="3.6108486439195092E-2"/>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A65827FD-5D8C-4D97-93A0-656AC4DDA661}" type="datetimeFigureOut">
              <a:rPr lang="en-CA" smtClean="0"/>
              <a:pPr/>
              <a:t>14/03/2018</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C2D338A8-E55E-4431-95F4-14A07F5BB9F4}" type="slidenum">
              <a:rPr lang="en-CA" smtClean="0"/>
              <a:pPr/>
              <a:t>‹#›</a:t>
            </a:fld>
            <a:endParaRPr lang="en-CA"/>
          </a:p>
        </p:txBody>
      </p:sp>
    </p:spTree>
    <p:extLst>
      <p:ext uri="{BB962C8B-B14F-4D97-AF65-F5344CB8AC3E}">
        <p14:creationId xmlns:p14="http://schemas.microsoft.com/office/powerpoint/2010/main" xmlns="" val="3298556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00069C3-8AA6-48F0-B0CA-F52E8FE4BB17}" type="datetimeFigureOut">
              <a:rPr lang="en-CA" smtClean="0"/>
              <a:pPr/>
              <a:t>14/03/2018</a:t>
            </a:fld>
            <a:endParaRPr lang="en-CA"/>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D0DA9686-2421-4E2D-9919-55B845D108A5}" type="slidenum">
              <a:rPr lang="en-CA" smtClean="0"/>
              <a:pPr/>
              <a:t>‹#›</a:t>
            </a:fld>
            <a:endParaRPr lang="en-CA"/>
          </a:p>
        </p:txBody>
      </p:sp>
    </p:spTree>
    <p:extLst>
      <p:ext uri="{BB962C8B-B14F-4D97-AF65-F5344CB8AC3E}">
        <p14:creationId xmlns:p14="http://schemas.microsoft.com/office/powerpoint/2010/main" xmlns="" val="13500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6150"/>
          </a:xfrm>
        </p:spPr>
      </p:sp>
      <p:sp>
        <p:nvSpPr>
          <p:cNvPr id="3" name="Notes Placeholder 2"/>
          <p:cNvSpPr>
            <a:spLocks noGrp="1"/>
          </p:cNvSpPr>
          <p:nvPr>
            <p:ph type="body" idx="1"/>
          </p:nvPr>
        </p:nvSpPr>
        <p:spPr/>
        <p:txBody>
          <a:bodyPr/>
          <a:lstStyle/>
          <a:p>
            <a:pPr defTabSz="917566">
              <a:defRPr/>
            </a:pPr>
            <a:r>
              <a:rPr lang="en-CA" dirty="0"/>
              <a:t>To put things in perspective, the graph shows that US has been largely benefiting from trading dairy commodities with Canada, regardless of the fact that some of these imports have entered under the IREP program. If trade deficit is a critical objective in these negotiations for the US administration, dairy is not to be blamed for the US trade deficits. </a:t>
            </a:r>
          </a:p>
          <a:p>
            <a:pPr defTabSz="917566">
              <a:defRPr/>
            </a:pPr>
            <a:endParaRPr lang="en-CA" dirty="0"/>
          </a:p>
          <a:p>
            <a:pPr defTabSz="917566">
              <a:defRPr/>
            </a:pPr>
            <a:r>
              <a:rPr lang="en-CA" dirty="0"/>
              <a:t>A lot was said in the media recently on the dairy situation in the US. </a:t>
            </a:r>
          </a:p>
          <a:p>
            <a:pPr defTabSz="917566">
              <a:defRPr/>
            </a:pPr>
            <a:r>
              <a:rPr lang="en-CA" dirty="0"/>
              <a:t>President Trump heavily criticised Canadian dairy in early April in Wisconsin, blaming Canada for developing unfair policies and unilaterally changing the rules of trade... but there is a misunderstanding. For us in Canada, the heart of the US dairy issue is overproduction, but, for the US, its easier to blame Canada for a problem caused by their own dairy industry.</a:t>
            </a:r>
          </a:p>
        </p:txBody>
      </p:sp>
      <p:sp>
        <p:nvSpPr>
          <p:cNvPr id="4" name="Slide Number Placeholder 3"/>
          <p:cNvSpPr>
            <a:spLocks noGrp="1"/>
          </p:cNvSpPr>
          <p:nvPr>
            <p:ph type="sldNum" sz="quarter" idx="10"/>
          </p:nvPr>
        </p:nvSpPr>
        <p:spPr/>
        <p:txBody>
          <a:bodyPr/>
          <a:lstStyle/>
          <a:p>
            <a:fld id="{25A8F3DA-FE85-49D4-BFC4-68A6D533FC68}" type="slidenum">
              <a:rPr lang="en-CA" smtClean="0"/>
              <a:pPr/>
              <a:t>41</a:t>
            </a:fld>
            <a:endParaRPr lang="en-CA"/>
          </a:p>
        </p:txBody>
      </p:sp>
    </p:spTree>
    <p:extLst>
      <p:ext uri="{BB962C8B-B14F-4D97-AF65-F5344CB8AC3E}">
        <p14:creationId xmlns:p14="http://schemas.microsoft.com/office/powerpoint/2010/main" xmlns="" val="57607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8" name="Shape 36"/>
          <p:cNvSpPr>
            <a:spLocks noGrp="1"/>
          </p:cNvSpPr>
          <p:nvPr>
            <p:ph type="body" idx="13"/>
          </p:nvPr>
        </p:nvSpPr>
        <p:spPr>
          <a:xfrm>
            <a:off x="1957656" y="13070631"/>
            <a:ext cx="12814300" cy="624987"/>
          </a:xfrm>
          <a:prstGeom prst="rect">
            <a:avLst/>
          </a:prstGeom>
        </p:spPr>
        <p:txBody>
          <a:bodyPr/>
          <a:lstStyle/>
          <a:p>
            <a:pPr marL="0" lvl="0" indent="1599882" algn="r">
              <a:spcBef>
                <a:spcPts val="0"/>
              </a:spcBef>
              <a:buSzTx/>
              <a:buNone/>
              <a:defRPr sz="1800"/>
            </a:pPr>
            <a:r>
              <a:rPr lang="en-US" sz="1900" b="1" smtClean="0">
                <a:solidFill>
                  <a:srgbClr val="0092BC"/>
                </a:solidFill>
                <a:latin typeface="Helvetica"/>
                <a:cs typeface="Helvetica"/>
                <a:sym typeface="Helvetica"/>
              </a:rPr>
              <a:t>Click to edit Master text styles</a:t>
            </a:r>
          </a:p>
        </p:txBody>
      </p:sp>
    </p:spTree>
    <p:extLst>
      <p:ext uri="{BB962C8B-B14F-4D97-AF65-F5344CB8AC3E}">
        <p14:creationId xmlns:p14="http://schemas.microsoft.com/office/powerpoint/2010/main" xmlns="" val="36699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1576949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4182379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1D3A8145-0E6C-4A14-89D0-84BF79A55437}" type="datetimeFigureOut">
              <a:rPr lang="en-CA" smtClean="0"/>
              <a:pPr/>
              <a:t>14/03/2018</a:t>
            </a:fld>
            <a:endParaRPr lang="en-CA"/>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59BFEC69-A3CE-439A-A0BC-06F79ED15EC1}" type="slidenum">
              <a:rPr lang="en-CA" smtClean="0"/>
              <a:pPr/>
              <a:t>‹#›</a:t>
            </a:fld>
            <a:endParaRPr lang="en-CA"/>
          </a:p>
        </p:txBody>
      </p:sp>
    </p:spTree>
    <p:extLst>
      <p:ext uri="{BB962C8B-B14F-4D97-AF65-F5344CB8AC3E}">
        <p14:creationId xmlns:p14="http://schemas.microsoft.com/office/powerpoint/2010/main" xmlns="" val="22142465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54095"/>
          </a:xfrm>
        </p:spPr>
        <p:txBody>
          <a:bodyPr/>
          <a:lstStyle/>
          <a:p>
            <a:r>
              <a:rPr lang="en-US" smtClean="0"/>
              <a:t>Click to edit Master title style</a:t>
            </a:r>
            <a:endParaRPr lang="en-CA" dirty="0"/>
          </a:p>
        </p:txBody>
      </p:sp>
      <p:sp>
        <p:nvSpPr>
          <p:cNvPr id="3" name="Content Placeholder 2"/>
          <p:cNvSpPr>
            <a:spLocks noGrp="1"/>
          </p:cNvSpPr>
          <p:nvPr>
            <p:ph idx="1"/>
          </p:nvPr>
        </p:nvSpPr>
        <p:spPr>
          <a:xfrm>
            <a:off x="107504" y="1508786"/>
            <a:ext cx="892899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1323340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3101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420578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xmlns="" val="178134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xmlns="" val="4172635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150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3380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C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8328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Milk Splash.jpg"/>
          <p:cNvPicPr/>
          <p:nvPr/>
        </p:nvPicPr>
        <p:blipFill>
          <a:blip r:embed="rId14" cstate="print">
            <a:alphaModFix amt="28000"/>
            <a:extLst/>
          </a:blip>
          <a:stretch>
            <a:fillRect/>
          </a:stretch>
        </p:blipFill>
        <p:spPr>
          <a:xfrm>
            <a:off x="0" y="-7360"/>
            <a:ext cx="9144000" cy="6865361"/>
          </a:xfrm>
          <a:prstGeom prst="rect">
            <a:avLst/>
          </a:prstGeom>
          <a:ln w="12700">
            <a:miter lim="400000"/>
          </a:ln>
        </p:spPr>
      </p:pic>
      <p:pic>
        <p:nvPicPr>
          <p:cNvPr id="8" name="DFO-Logo-2015_Web.png"/>
          <p:cNvPicPr/>
          <p:nvPr/>
        </p:nvPicPr>
        <p:blipFill>
          <a:blip r:embed="rId15" cstate="print">
            <a:extLst/>
          </a:blip>
          <a:stretch>
            <a:fillRect/>
          </a:stretch>
        </p:blipFill>
        <p:spPr>
          <a:xfrm>
            <a:off x="8532440" y="6021288"/>
            <a:ext cx="576064" cy="768085"/>
          </a:xfrm>
          <a:prstGeom prst="rect">
            <a:avLst/>
          </a:prstGeom>
          <a:ln w="12700">
            <a:miter lim="400000"/>
          </a:ln>
        </p:spPr>
      </p:pic>
      <p:sp>
        <p:nvSpPr>
          <p:cNvPr id="9" name="Footer Placeholder 4"/>
          <p:cNvSpPr txBox="1">
            <a:spLocks/>
          </p:cNvSpPr>
          <p:nvPr/>
        </p:nvSpPr>
        <p:spPr>
          <a:xfrm>
            <a:off x="6084168" y="6424248"/>
            <a:ext cx="252028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7" algn="r"/>
            <a:endParaRPr lang="en-CA" sz="1000" b="1" dirty="0">
              <a:solidFill>
                <a:srgbClr val="0092BC"/>
              </a:solidFill>
              <a:latin typeface="Helvetica"/>
              <a:ea typeface="Helvetica"/>
              <a:cs typeface="Helvetica"/>
              <a:sym typeface="Helvetica"/>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xmlns="" val="23466442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www.e-laws.gov.on.ca/DBLaws/Statutes/English/90m12_e.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e-laws.gov.on.ca/DBLaws/Statutes/English/90m12_e.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Overview of Canada’s Dairy System	</a:t>
            </a:r>
            <a:endParaRPr lang="en-US" dirty="0"/>
          </a:p>
        </p:txBody>
      </p:sp>
      <p:sp>
        <p:nvSpPr>
          <p:cNvPr id="3" name="Subtitle 2"/>
          <p:cNvSpPr>
            <a:spLocks noGrp="1"/>
          </p:cNvSpPr>
          <p:nvPr>
            <p:ph type="subTitle" idx="1"/>
          </p:nvPr>
        </p:nvSpPr>
        <p:spPr>
          <a:xfrm>
            <a:off x="827584" y="4293096"/>
            <a:ext cx="7128792" cy="1584176"/>
          </a:xfrm>
        </p:spPr>
        <p:txBody>
          <a:bodyPr>
            <a:normAutofit fontScale="92500"/>
          </a:bodyPr>
          <a:lstStyle/>
          <a:p>
            <a:pPr algn="r"/>
            <a:r>
              <a:rPr lang="en-US" dirty="0" smtClean="0"/>
              <a:t>Ralph Dietrich, Chair, </a:t>
            </a:r>
            <a:r>
              <a:rPr lang="en-US" dirty="0"/>
              <a:t>D</a:t>
            </a:r>
            <a:r>
              <a:rPr lang="en-US" dirty="0" smtClean="0"/>
              <a:t>airy Farmers of Ontario</a:t>
            </a:r>
          </a:p>
          <a:p>
            <a:pPr algn="r"/>
            <a:r>
              <a:rPr lang="en-US" dirty="0" smtClean="0"/>
              <a:t>Murray Sherk, Vice Chair, Dairy farmers of Ontario</a:t>
            </a:r>
          </a:p>
          <a:p>
            <a:pPr algn="r"/>
            <a:r>
              <a:rPr lang="en-US" dirty="0" smtClean="0"/>
              <a:t>March 2018 </a:t>
            </a:r>
            <a:endParaRPr lang="en-US" dirty="0"/>
          </a:p>
        </p:txBody>
      </p:sp>
    </p:spTree>
    <p:extLst>
      <p:ext uri="{BB962C8B-B14F-4D97-AF65-F5344CB8AC3E}">
        <p14:creationId xmlns:p14="http://schemas.microsoft.com/office/powerpoint/2010/main" xmlns="" val="2211615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332656"/>
            <a:ext cx="8932080" cy="6190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779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6788" y="995363"/>
            <a:ext cx="7210425" cy="486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8383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endParaRPr lang="en-CA" dirty="0"/>
          </a:p>
        </p:txBody>
      </p:sp>
      <p:sp>
        <p:nvSpPr>
          <p:cNvPr id="3" name="Content Placeholder 2"/>
          <p:cNvSpPr>
            <a:spLocks noGrp="1"/>
          </p:cNvSpPr>
          <p:nvPr>
            <p:ph idx="1"/>
          </p:nvPr>
        </p:nvSpPr>
        <p:spPr>
          <a:xfrm>
            <a:off x="323528" y="481675"/>
            <a:ext cx="8686800" cy="6381328"/>
          </a:xfrm>
        </p:spPr>
        <p:txBody>
          <a:bodyPr/>
          <a:lstStyle/>
          <a:p>
            <a:pPr marL="0" indent="0">
              <a:buNone/>
            </a:pPr>
            <a:r>
              <a:rPr lang="en-CA" sz="4000" dirty="0" smtClean="0"/>
              <a:t>P5</a:t>
            </a:r>
          </a:p>
          <a:p>
            <a:endParaRPr lang="en-CA" dirty="0"/>
          </a:p>
          <a:p>
            <a:endParaRPr lang="en-CA" dirty="0" smtClean="0"/>
          </a:p>
          <a:p>
            <a:pPr marL="0" indent="0">
              <a:buNone/>
            </a:pPr>
            <a:endParaRPr lang="en-CA" dirty="0" smtClean="0"/>
          </a:p>
          <a:p>
            <a:pPr marL="0" indent="0">
              <a:buNone/>
            </a:pPr>
            <a:endParaRPr lang="en-CA" dirty="0"/>
          </a:p>
          <a:p>
            <a:pPr marL="0" indent="0">
              <a:buNone/>
            </a:pPr>
            <a:r>
              <a:rPr lang="en-CA" dirty="0" smtClean="0"/>
              <a:t>Western Milk Pool</a:t>
            </a:r>
            <a:endParaRPr lang="en-CA"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359" y="1052736"/>
            <a:ext cx="198755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476672"/>
            <a:ext cx="2084387" cy="134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757658"/>
            <a:ext cx="2290233" cy="9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61387" y="2179411"/>
            <a:ext cx="1926637" cy="883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06272" y="2213758"/>
            <a:ext cx="2319642" cy="123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9512" y="4128591"/>
            <a:ext cx="1477618" cy="1424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79712" y="4099789"/>
            <a:ext cx="1438208" cy="143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94083" y="4544651"/>
            <a:ext cx="1864430" cy="440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12160" y="4384082"/>
            <a:ext cx="2700337"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362328" y="5593548"/>
            <a:ext cx="1389856" cy="1197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109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Processing</a:t>
            </a:r>
            <a:endParaRPr lang="en-CA" dirty="0"/>
          </a:p>
        </p:txBody>
      </p:sp>
      <p:sp>
        <p:nvSpPr>
          <p:cNvPr id="3" name="Content Placeholder 2"/>
          <p:cNvSpPr>
            <a:spLocks noGrp="1"/>
          </p:cNvSpPr>
          <p:nvPr>
            <p:ph idx="1"/>
          </p:nvPr>
        </p:nvSpPr>
        <p:spPr>
          <a:xfrm>
            <a:off x="457200" y="1600200"/>
            <a:ext cx="8579296" cy="4525963"/>
          </a:xfrm>
        </p:spPr>
        <p:txBody>
          <a:bodyPr/>
          <a:lstStyle/>
          <a:p>
            <a:r>
              <a:rPr lang="en-CA" dirty="0" smtClean="0"/>
              <a:t>450 processors nationally</a:t>
            </a:r>
          </a:p>
          <a:p>
            <a:r>
              <a:rPr lang="en-CA" dirty="0" smtClean="0"/>
              <a:t>85 % of milk marketed to 4 processors</a:t>
            </a:r>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449" b="14965"/>
          <a:stretch/>
        </p:blipFill>
        <p:spPr bwMode="auto">
          <a:xfrm>
            <a:off x="114348" y="3250566"/>
            <a:ext cx="2812707" cy="1415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2770681"/>
            <a:ext cx="2709838" cy="1247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7800" b="19146"/>
          <a:stretch/>
        </p:blipFill>
        <p:spPr bwMode="auto">
          <a:xfrm>
            <a:off x="5716028" y="3068961"/>
            <a:ext cx="3395686" cy="1284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3936" y="4492569"/>
            <a:ext cx="2638425"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3552" b="9384"/>
          <a:stretch/>
        </p:blipFill>
        <p:spPr bwMode="auto">
          <a:xfrm>
            <a:off x="1" y="5050225"/>
            <a:ext cx="3204796" cy="1518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9"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03003" y="4581128"/>
            <a:ext cx="2904990" cy="10304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0560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CA" dirty="0" smtClean="0"/>
              <a:t>Market Growth</a:t>
            </a:r>
            <a:endParaRPr lang="en-CA" dirty="0"/>
          </a:p>
        </p:txBody>
      </p:sp>
      <p:sp>
        <p:nvSpPr>
          <p:cNvPr id="3" name="Content Placeholder 2"/>
          <p:cNvSpPr>
            <a:spLocks noGrp="1"/>
          </p:cNvSpPr>
          <p:nvPr>
            <p:ph idx="1"/>
          </p:nvPr>
        </p:nvSpPr>
        <p:spPr/>
        <p:txBody>
          <a:bodyPr/>
          <a:lstStyle/>
          <a:p>
            <a:endParaRPr lang="en-CA"/>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881336"/>
            <a:ext cx="7968886" cy="59766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235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Historical Context</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xmlns="" val="716067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Context</a:t>
            </a:r>
            <a:endParaRPr lang="en-CA" dirty="0"/>
          </a:p>
        </p:txBody>
      </p:sp>
      <p:sp>
        <p:nvSpPr>
          <p:cNvPr id="3" name="Content Placeholder 2"/>
          <p:cNvSpPr>
            <a:spLocks noGrp="1"/>
          </p:cNvSpPr>
          <p:nvPr>
            <p:ph idx="1"/>
          </p:nvPr>
        </p:nvSpPr>
        <p:spPr>
          <a:xfrm>
            <a:off x="457200" y="1196752"/>
            <a:ext cx="8229600" cy="5328592"/>
          </a:xfrm>
        </p:spPr>
        <p:txBody>
          <a:bodyPr>
            <a:normAutofit fontScale="92500" lnSpcReduction="10000"/>
          </a:bodyPr>
          <a:lstStyle/>
          <a:p>
            <a:r>
              <a:rPr lang="en-CA" dirty="0"/>
              <a:t>In 1960, Ontario milk producer organizations were fragmented and lacked unity in purpose. </a:t>
            </a:r>
            <a:endParaRPr lang="en-CA" dirty="0" smtClean="0"/>
          </a:p>
          <a:p>
            <a:r>
              <a:rPr lang="en-CA" dirty="0" smtClean="0"/>
              <a:t>Their </a:t>
            </a:r>
            <a:r>
              <a:rPr lang="en-CA" dirty="0"/>
              <a:t>bargaining position in the marketplace was very weak. </a:t>
            </a:r>
            <a:endParaRPr lang="en-CA" dirty="0" smtClean="0"/>
          </a:p>
          <a:p>
            <a:r>
              <a:rPr lang="en-CA" dirty="0" smtClean="0"/>
              <a:t>Returns </a:t>
            </a:r>
            <a:r>
              <a:rPr lang="en-CA" dirty="0"/>
              <a:t>to the vast majority of milk producers for labour, management and investment were inadequate </a:t>
            </a:r>
            <a:endParaRPr lang="en-CA" dirty="0" smtClean="0"/>
          </a:p>
          <a:p>
            <a:r>
              <a:rPr lang="en-CA" dirty="0"/>
              <a:t>T</a:t>
            </a:r>
            <a:r>
              <a:rPr lang="en-CA" dirty="0" smtClean="0"/>
              <a:t>here </a:t>
            </a:r>
            <a:r>
              <a:rPr lang="en-CA" dirty="0"/>
              <a:t>were numerous inequities and inefficiencies in the milk marketing system.</a:t>
            </a:r>
          </a:p>
          <a:p>
            <a:r>
              <a:rPr lang="en-CA" dirty="0"/>
              <a:t>Because of this chaos, the Ontario government commissioned a study in 1963 to determine how to solve what appeared to be an ever increasing problem.</a:t>
            </a:r>
          </a:p>
          <a:p>
            <a:r>
              <a:rPr lang="en-CA" dirty="0"/>
              <a:t>The answer came in the form of the </a:t>
            </a:r>
            <a:r>
              <a:rPr lang="en-CA" b="1" dirty="0">
                <a:hlinkClick r:id="rId2"/>
              </a:rPr>
              <a:t>Milk Act</a:t>
            </a:r>
            <a:r>
              <a:rPr lang="en-CA" dirty="0"/>
              <a:t>, which was passed in 1965</a:t>
            </a:r>
            <a:r>
              <a:rPr lang="en-CA" dirty="0" smtClean="0"/>
              <a:t>.</a:t>
            </a:r>
            <a:endParaRPr lang="en-CA" dirty="0"/>
          </a:p>
        </p:txBody>
      </p:sp>
    </p:spTree>
    <p:extLst>
      <p:ext uri="{BB962C8B-B14F-4D97-AF65-F5344CB8AC3E}">
        <p14:creationId xmlns:p14="http://schemas.microsoft.com/office/powerpoint/2010/main" xmlns="" val="503058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Context</a:t>
            </a:r>
            <a:endParaRPr lang="en-CA" dirty="0"/>
          </a:p>
        </p:txBody>
      </p:sp>
      <p:sp>
        <p:nvSpPr>
          <p:cNvPr id="3" name="Content Placeholder 2"/>
          <p:cNvSpPr>
            <a:spLocks noGrp="1"/>
          </p:cNvSpPr>
          <p:nvPr>
            <p:ph idx="1"/>
          </p:nvPr>
        </p:nvSpPr>
        <p:spPr>
          <a:xfrm>
            <a:off x="251520" y="1268760"/>
            <a:ext cx="8640960" cy="5256584"/>
          </a:xfrm>
        </p:spPr>
        <p:txBody>
          <a:bodyPr>
            <a:noAutofit/>
          </a:bodyPr>
          <a:lstStyle/>
          <a:p>
            <a:r>
              <a:rPr lang="en-CA" sz="2800" dirty="0"/>
              <a:t>The </a:t>
            </a:r>
            <a:r>
              <a:rPr lang="en-CA" sz="2800" b="1" dirty="0">
                <a:hlinkClick r:id="rId2"/>
              </a:rPr>
              <a:t>Milk Act</a:t>
            </a:r>
            <a:r>
              <a:rPr lang="en-CA" sz="2800" dirty="0"/>
              <a:t> called </a:t>
            </a:r>
            <a:r>
              <a:rPr lang="en-CA" sz="2800" dirty="0" smtClean="0"/>
              <a:t>for an </a:t>
            </a:r>
            <a:r>
              <a:rPr lang="en-CA" sz="2800" dirty="0"/>
              <a:t>intermediate body that would buy all the milk produced on Ontario farms </a:t>
            </a:r>
            <a:r>
              <a:rPr lang="en-CA" sz="2800" dirty="0" smtClean="0"/>
              <a:t>and sell </a:t>
            </a:r>
            <a:r>
              <a:rPr lang="en-CA" sz="2800" dirty="0"/>
              <a:t>that milk to the </a:t>
            </a:r>
            <a:r>
              <a:rPr lang="en-CA" sz="2800" dirty="0" smtClean="0"/>
              <a:t>processors.</a:t>
            </a:r>
            <a:endParaRPr lang="en-CA" sz="2800" dirty="0"/>
          </a:p>
          <a:p>
            <a:r>
              <a:rPr lang="en-CA" sz="2800" dirty="0" smtClean="0"/>
              <a:t>That </a:t>
            </a:r>
            <a:r>
              <a:rPr lang="en-CA" sz="2800" dirty="0"/>
              <a:t>body was the Ontario Milk Marketing Board (OMMB).</a:t>
            </a:r>
          </a:p>
          <a:p>
            <a:r>
              <a:rPr lang="en-CA" sz="2800" dirty="0"/>
              <a:t>The Ontario Milk Marketing Board successfully addressed those marketing problems and worked on responding to a continuously evolving set of domestic and international market changes </a:t>
            </a:r>
            <a:endParaRPr lang="en-CA" sz="2800" dirty="0" smtClean="0"/>
          </a:p>
        </p:txBody>
      </p:sp>
    </p:spTree>
    <p:extLst>
      <p:ext uri="{BB962C8B-B14F-4D97-AF65-F5344CB8AC3E}">
        <p14:creationId xmlns:p14="http://schemas.microsoft.com/office/powerpoint/2010/main" xmlns="" val="2825425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CA" dirty="0" smtClean="0"/>
              <a:t>Historical Context</a:t>
            </a:r>
            <a:endParaRPr lang="en-CA" dirty="0"/>
          </a:p>
        </p:txBody>
      </p:sp>
      <p:sp>
        <p:nvSpPr>
          <p:cNvPr id="3" name="Content Placeholder 2"/>
          <p:cNvSpPr>
            <a:spLocks noGrp="1"/>
          </p:cNvSpPr>
          <p:nvPr>
            <p:ph idx="1"/>
          </p:nvPr>
        </p:nvSpPr>
        <p:spPr/>
        <p:txBody>
          <a:bodyPr>
            <a:normAutofit/>
          </a:bodyPr>
          <a:lstStyle/>
          <a:p>
            <a:r>
              <a:rPr lang="en-CA" sz="2900" dirty="0"/>
              <a:t>The Dairy Farmers of Ontario was formed on August 1, 1995 following the merger of the Ontario Milk Marketing Board and the Ontario Cream Producers' Marketing Board.</a:t>
            </a:r>
          </a:p>
          <a:p>
            <a:r>
              <a:rPr lang="en-CA" sz="2900" dirty="0"/>
              <a:t>The activities of DFO are monitored by the Ontario Farm Products Marketing commission. </a:t>
            </a:r>
          </a:p>
          <a:p>
            <a:r>
              <a:rPr lang="en-CA" sz="2900" dirty="0"/>
              <a:t>The Board is also subject to decisions of the Ontario Farm Products Appeal Tribunal which hears appeals from parties dissatisfied with Board Decisions.</a:t>
            </a:r>
          </a:p>
          <a:p>
            <a:endParaRPr lang="en-CA" dirty="0"/>
          </a:p>
        </p:txBody>
      </p:sp>
    </p:spTree>
    <p:extLst>
      <p:ext uri="{BB962C8B-B14F-4D97-AF65-F5344CB8AC3E}">
        <p14:creationId xmlns:p14="http://schemas.microsoft.com/office/powerpoint/2010/main" xmlns="" val="233791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Canadas Dairy System</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xmlns="" val="354061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3076"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190" t="17936" r="29524"/>
          <a:stretch/>
        </p:blipFill>
        <p:spPr bwMode="auto">
          <a:xfrm>
            <a:off x="4855975" y="0"/>
            <a:ext cx="4288025" cy="486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5"/>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0" y="3840276"/>
            <a:ext cx="5925826" cy="2981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4860032" cy="385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58465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Canada’s Dairy System	</a:t>
            </a:r>
            <a:endParaRPr lang="en-US" dirty="0"/>
          </a:p>
        </p:txBody>
      </p:sp>
      <p:sp>
        <p:nvSpPr>
          <p:cNvPr id="3" name="Content Placeholder 2"/>
          <p:cNvSpPr>
            <a:spLocks noGrp="1"/>
          </p:cNvSpPr>
          <p:nvPr>
            <p:ph idx="1"/>
          </p:nvPr>
        </p:nvSpPr>
        <p:spPr/>
        <p:txBody>
          <a:bodyPr>
            <a:normAutofit/>
          </a:bodyPr>
          <a:lstStyle/>
          <a:p>
            <a:r>
              <a:rPr lang="en-US" dirty="0" smtClean="0"/>
              <a:t>System known as Supply Management</a:t>
            </a:r>
          </a:p>
          <a:p>
            <a:pPr fontAlgn="base"/>
            <a:r>
              <a:rPr lang="en-CA" b="1" dirty="0"/>
              <a:t>What is supply management?</a:t>
            </a:r>
          </a:p>
          <a:p>
            <a:pPr fontAlgn="base"/>
            <a:r>
              <a:rPr lang="en-CA" dirty="0"/>
              <a:t>Canada’s supply management system provides balance in the dairy sector by enabling Canadian dairy farmers to act collectively to negotiate price and adjust milk production to meet consumer demand.</a:t>
            </a:r>
          </a:p>
          <a:p>
            <a:endParaRPr lang="en-US" dirty="0"/>
          </a:p>
        </p:txBody>
      </p:sp>
    </p:spTree>
    <p:extLst>
      <p:ext uri="{BB962C8B-B14F-4D97-AF65-F5344CB8AC3E}">
        <p14:creationId xmlns:p14="http://schemas.microsoft.com/office/powerpoint/2010/main" xmlns="" val="3092556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Canada’s Dairy System</a:t>
            </a:r>
            <a:endParaRPr lang="en-CA" dirty="0"/>
          </a:p>
        </p:txBody>
      </p:sp>
      <p:sp>
        <p:nvSpPr>
          <p:cNvPr id="3" name="Content Placeholder 2"/>
          <p:cNvSpPr>
            <a:spLocks noGrp="1"/>
          </p:cNvSpPr>
          <p:nvPr>
            <p:ph idx="1"/>
          </p:nvPr>
        </p:nvSpPr>
        <p:spPr/>
        <p:txBody>
          <a:bodyPr>
            <a:normAutofit/>
          </a:bodyPr>
          <a:lstStyle/>
          <a:p>
            <a:pPr marL="0" indent="0">
              <a:buNone/>
            </a:pPr>
            <a:r>
              <a:rPr lang="en-CA" sz="4000" dirty="0"/>
              <a:t>Three Pillars</a:t>
            </a:r>
            <a:endParaRPr lang="en-CA" sz="4000" dirty="0" smtClean="0"/>
          </a:p>
          <a:p>
            <a:pPr marL="514350" indent="-514350">
              <a:buFont typeface="+mj-lt"/>
              <a:buAutoNum type="arabicPeriod"/>
            </a:pPr>
            <a:r>
              <a:rPr lang="en-CA" sz="3600" dirty="0" smtClean="0"/>
              <a:t>Producer Pricing</a:t>
            </a:r>
          </a:p>
          <a:p>
            <a:pPr marL="514350" indent="-514350">
              <a:buFont typeface="+mj-lt"/>
              <a:buAutoNum type="arabicPeriod"/>
            </a:pPr>
            <a:r>
              <a:rPr lang="en-CA" sz="3600" dirty="0" smtClean="0"/>
              <a:t>Production Discipline</a:t>
            </a:r>
          </a:p>
          <a:p>
            <a:pPr marL="514350" indent="-514350">
              <a:buFont typeface="+mj-lt"/>
              <a:buAutoNum type="arabicPeriod"/>
            </a:pPr>
            <a:r>
              <a:rPr lang="en-CA" sz="3600" dirty="0" smtClean="0"/>
              <a:t>Import Control</a:t>
            </a:r>
            <a:endParaRPr lang="en-CA" sz="3600"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4613" r="18514" b="9076"/>
          <a:stretch/>
        </p:blipFill>
        <p:spPr bwMode="auto">
          <a:xfrm>
            <a:off x="6588224" y="2852936"/>
            <a:ext cx="2296886" cy="24509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92926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t>What Is Canada’s Dairy System	</a:t>
            </a:r>
            <a:endParaRPr lang="en-US" dirty="0"/>
          </a:p>
        </p:txBody>
      </p:sp>
      <p:sp>
        <p:nvSpPr>
          <p:cNvPr id="3" name="Content Placeholder 2"/>
          <p:cNvSpPr>
            <a:spLocks noGrp="1"/>
          </p:cNvSpPr>
          <p:nvPr>
            <p:ph idx="1"/>
          </p:nvPr>
        </p:nvSpPr>
        <p:spPr>
          <a:xfrm>
            <a:off x="457200" y="1412776"/>
            <a:ext cx="8229600" cy="4713387"/>
          </a:xfrm>
        </p:spPr>
        <p:txBody>
          <a:bodyPr>
            <a:normAutofit/>
          </a:bodyPr>
          <a:lstStyle/>
          <a:p>
            <a:pPr marL="0" indent="0">
              <a:buNone/>
            </a:pPr>
            <a:r>
              <a:rPr lang="en-US" sz="4000" dirty="0" smtClean="0"/>
              <a:t>Marketing Boards </a:t>
            </a:r>
          </a:p>
          <a:p>
            <a:pPr marL="285750" indent="-285750"/>
            <a:r>
              <a:rPr lang="en-US" dirty="0" smtClean="0"/>
              <a:t>Farmer managed, derive authority from provincial legislation</a:t>
            </a:r>
          </a:p>
          <a:p>
            <a:pPr marL="285750" indent="-285750"/>
            <a:r>
              <a:rPr lang="en-US" dirty="0" smtClean="0"/>
              <a:t>All milk in the province sold to the provincial Board</a:t>
            </a:r>
          </a:p>
          <a:p>
            <a:pPr marL="285750" indent="-285750"/>
            <a:r>
              <a:rPr lang="en-US" dirty="0" smtClean="0"/>
              <a:t>Boards look after all logistics of milk pickup and delivery to plants</a:t>
            </a:r>
          </a:p>
          <a:p>
            <a:pPr marL="285750" indent="-285750"/>
            <a:endParaRPr lang="en-US" sz="4500" dirty="0" smtClean="0"/>
          </a:p>
          <a:p>
            <a:pPr marL="0" indent="0">
              <a:buNone/>
            </a:pPr>
            <a:endParaRPr lang="en-US" dirty="0"/>
          </a:p>
        </p:txBody>
      </p:sp>
    </p:spTree>
    <p:extLst>
      <p:ext uri="{BB962C8B-B14F-4D97-AF65-F5344CB8AC3E}">
        <p14:creationId xmlns:p14="http://schemas.microsoft.com/office/powerpoint/2010/main" xmlns="" val="2031568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t>What Is Canada’s Dairy System	</a:t>
            </a:r>
            <a:endParaRPr lang="en-US" dirty="0"/>
          </a:p>
        </p:txBody>
      </p:sp>
      <p:sp>
        <p:nvSpPr>
          <p:cNvPr id="3" name="Content Placeholder 2"/>
          <p:cNvSpPr>
            <a:spLocks noGrp="1"/>
          </p:cNvSpPr>
          <p:nvPr>
            <p:ph idx="1"/>
          </p:nvPr>
        </p:nvSpPr>
        <p:spPr>
          <a:xfrm>
            <a:off x="323528" y="1412776"/>
            <a:ext cx="8496944" cy="4713387"/>
          </a:xfrm>
        </p:spPr>
        <p:txBody>
          <a:bodyPr>
            <a:normAutofit fontScale="92500"/>
          </a:bodyPr>
          <a:lstStyle/>
          <a:p>
            <a:r>
              <a:rPr lang="en-US" sz="3600" dirty="0" smtClean="0"/>
              <a:t>At National Level Market Requirements are determined that meet domestic consumer demand and avoid overproduction of BF</a:t>
            </a:r>
          </a:p>
          <a:p>
            <a:r>
              <a:rPr lang="en-US" sz="3600" dirty="0" smtClean="0"/>
              <a:t>National Production Quota issued to Provinces on percentage basis</a:t>
            </a:r>
          </a:p>
          <a:p>
            <a:r>
              <a:rPr lang="en-US" sz="3600" dirty="0" smtClean="0"/>
              <a:t>Provinces issue Quota to producers</a:t>
            </a:r>
          </a:p>
          <a:p>
            <a:r>
              <a:rPr lang="en-US" sz="3600" dirty="0" smtClean="0"/>
              <a:t>Quota Exchange to buy/sell between producers</a:t>
            </a:r>
          </a:p>
          <a:p>
            <a:endParaRPr lang="en-US" sz="4500" dirty="0" smtClean="0"/>
          </a:p>
          <a:p>
            <a:pPr marL="0" indent="0">
              <a:buNone/>
            </a:pPr>
            <a:endParaRPr lang="en-US" dirty="0"/>
          </a:p>
        </p:txBody>
      </p:sp>
    </p:spTree>
    <p:extLst>
      <p:ext uri="{BB962C8B-B14F-4D97-AF65-F5344CB8AC3E}">
        <p14:creationId xmlns:p14="http://schemas.microsoft.com/office/powerpoint/2010/main" xmlns="" val="342937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Canada’s Dairy System	</a:t>
            </a:r>
            <a:endParaRPr lang="en-US" dirty="0"/>
          </a:p>
        </p:txBody>
      </p:sp>
      <p:sp>
        <p:nvSpPr>
          <p:cNvPr id="3" name="Content Placeholder 2"/>
          <p:cNvSpPr>
            <a:spLocks noGrp="1"/>
          </p:cNvSpPr>
          <p:nvPr>
            <p:ph idx="1"/>
          </p:nvPr>
        </p:nvSpPr>
        <p:spPr/>
        <p:txBody>
          <a:bodyPr>
            <a:normAutofit/>
          </a:bodyPr>
          <a:lstStyle/>
          <a:p>
            <a:pPr marL="0" indent="0">
              <a:buNone/>
            </a:pPr>
            <a:endParaRPr lang="en-US" sz="4000" b="1" dirty="0" smtClean="0"/>
          </a:p>
          <a:p>
            <a:pPr marL="0" indent="0" algn="ctr">
              <a:buNone/>
            </a:pPr>
            <a:r>
              <a:rPr lang="en-US" sz="6000" dirty="0" smtClean="0"/>
              <a:t>Players</a:t>
            </a:r>
          </a:p>
          <a:p>
            <a:pPr marL="0" indent="0">
              <a:buNone/>
            </a:pPr>
            <a:r>
              <a:rPr lang="en-US" dirty="0"/>
              <a:t>		</a:t>
            </a:r>
          </a:p>
        </p:txBody>
      </p:sp>
    </p:spTree>
    <p:extLst>
      <p:ext uri="{BB962C8B-B14F-4D97-AF65-F5344CB8AC3E}">
        <p14:creationId xmlns:p14="http://schemas.microsoft.com/office/powerpoint/2010/main" xmlns="" val="2543209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018"/>
          </a:xfrm>
        </p:spPr>
        <p:txBody>
          <a:bodyPr>
            <a:normAutofit fontScale="90000"/>
          </a:bodyPr>
          <a:lstStyle/>
          <a:p>
            <a:pPr algn="l"/>
            <a:r>
              <a:rPr lang="en-CA" dirty="0" smtClean="0"/>
              <a:t>Players – 10 Provincial Boards</a:t>
            </a:r>
            <a:endParaRPr lang="en-CA" dirty="0"/>
          </a:p>
        </p:txBody>
      </p:sp>
      <p:sp>
        <p:nvSpPr>
          <p:cNvPr id="3" name="Content Placeholder 2"/>
          <p:cNvSpPr>
            <a:spLocks noGrp="1"/>
          </p:cNvSpPr>
          <p:nvPr>
            <p:ph idx="1"/>
          </p:nvPr>
        </p:nvSpPr>
        <p:spPr>
          <a:xfrm>
            <a:off x="323528" y="481675"/>
            <a:ext cx="8686800" cy="6381328"/>
          </a:xfrm>
        </p:spPr>
        <p:txBody>
          <a:bodyPr/>
          <a:lstStyle/>
          <a:p>
            <a:pPr marL="0" indent="0">
              <a:buNone/>
            </a:pPr>
            <a:r>
              <a:rPr lang="en-CA" sz="4000" dirty="0" smtClean="0"/>
              <a:t>P5</a:t>
            </a:r>
          </a:p>
          <a:p>
            <a:endParaRPr lang="en-CA" dirty="0"/>
          </a:p>
          <a:p>
            <a:endParaRPr lang="en-CA" dirty="0" smtClean="0"/>
          </a:p>
          <a:p>
            <a:pPr marL="0" indent="0">
              <a:buNone/>
            </a:pPr>
            <a:endParaRPr lang="en-CA" dirty="0" smtClean="0"/>
          </a:p>
          <a:p>
            <a:pPr marL="0" indent="0">
              <a:buNone/>
            </a:pPr>
            <a:endParaRPr lang="en-CA" dirty="0"/>
          </a:p>
          <a:p>
            <a:pPr marL="0" indent="0">
              <a:buNone/>
            </a:pPr>
            <a:r>
              <a:rPr lang="en-CA" dirty="0" smtClean="0"/>
              <a:t>Western Milk Pool</a:t>
            </a:r>
            <a:endParaRPr lang="en-CA"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4359" y="1052736"/>
            <a:ext cx="1987550"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15816" y="743452"/>
            <a:ext cx="2084387" cy="1347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52120" y="757658"/>
            <a:ext cx="2290233" cy="94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9699" y="2276872"/>
            <a:ext cx="1926637" cy="8838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06272" y="2213758"/>
            <a:ext cx="2319642" cy="1237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79512" y="4128591"/>
            <a:ext cx="1477618" cy="1424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979712" y="4099789"/>
            <a:ext cx="1438208" cy="143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94083" y="4544651"/>
            <a:ext cx="1864430" cy="440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012160" y="4384082"/>
            <a:ext cx="2700337"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7"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362328" y="5593548"/>
            <a:ext cx="1389856" cy="1197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1307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CA" dirty="0" smtClean="0"/>
              <a:t>Players</a:t>
            </a:r>
            <a:endParaRPr lang="en-CA"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bwMode="auto">
          <a:xfrm>
            <a:off x="3923928" y="188640"/>
            <a:ext cx="4057278" cy="1368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39552" y="1628800"/>
            <a:ext cx="7344816" cy="5816977"/>
          </a:xfrm>
          <a:prstGeom prst="rect">
            <a:avLst/>
          </a:prstGeom>
        </p:spPr>
        <p:txBody>
          <a:bodyPr wrap="square">
            <a:spAutoFit/>
          </a:bodyPr>
          <a:lstStyle/>
          <a:p>
            <a:pPr marL="342900" indent="-342900">
              <a:buFont typeface="Arial" panose="020B0604020202020204" pitchFamily="34" charset="0"/>
              <a:buChar char="•"/>
            </a:pPr>
            <a:r>
              <a:rPr lang="en-CA" sz="2700" dirty="0" smtClean="0"/>
              <a:t>Under </a:t>
            </a:r>
            <a:r>
              <a:rPr lang="en-CA" sz="2700" dirty="0"/>
              <a:t>the Canadian Dairy Commission Act, the CDC's legislated objectives are:</a:t>
            </a:r>
          </a:p>
          <a:p>
            <a:pPr marL="800100" lvl="1" indent="-342900">
              <a:buFont typeface="Arial" panose="020B0604020202020204" pitchFamily="34" charset="0"/>
              <a:buChar char="•"/>
            </a:pPr>
            <a:r>
              <a:rPr lang="en-CA" sz="2700" dirty="0" smtClean="0"/>
              <a:t>to </a:t>
            </a:r>
            <a:r>
              <a:rPr lang="en-CA" sz="2700" dirty="0"/>
              <a:t>provide efficient producers of milk and cream with the opportunity to obtain a fair return for their labour and investment; and</a:t>
            </a:r>
          </a:p>
          <a:p>
            <a:pPr marL="800100" lvl="1" indent="-342900">
              <a:buFont typeface="Arial" panose="020B0604020202020204" pitchFamily="34" charset="0"/>
              <a:buChar char="•"/>
            </a:pPr>
            <a:r>
              <a:rPr lang="en-CA" sz="2700" dirty="0"/>
              <a:t>to provide consumers of dairy products with a continuous and adequate supply of dairy products of high </a:t>
            </a:r>
            <a:r>
              <a:rPr lang="en-CA" sz="2700" dirty="0" smtClean="0"/>
              <a:t>quality.</a:t>
            </a:r>
          </a:p>
          <a:p>
            <a:pPr marL="342900" indent="-342900">
              <a:buFont typeface="Arial" panose="020B0604020202020204" pitchFamily="34" charset="0"/>
              <a:buChar char="•"/>
            </a:pPr>
            <a:r>
              <a:rPr lang="en-CA" sz="2700" dirty="0" smtClean="0"/>
              <a:t>CDC </a:t>
            </a:r>
            <a:r>
              <a:rPr lang="en-CA" sz="2700" dirty="0"/>
              <a:t>strives to balance and serve the interests of all dairy stakeholders - producers, processors, further processors, exporters, consumers and governments.</a:t>
            </a:r>
          </a:p>
          <a:p>
            <a:pPr lvl="1"/>
            <a:endParaRPr lang="en-CA" sz="2400" dirty="0"/>
          </a:p>
          <a:p>
            <a:pPr marL="342900" indent="-342900">
              <a:buFont typeface="Arial" panose="020B0604020202020204" pitchFamily="34" charset="0"/>
              <a:buChar char="•"/>
            </a:pPr>
            <a:endParaRPr lang="en-CA" sz="2400" dirty="0"/>
          </a:p>
        </p:txBody>
      </p:sp>
    </p:spTree>
    <p:extLst>
      <p:ext uri="{BB962C8B-B14F-4D97-AF65-F5344CB8AC3E}">
        <p14:creationId xmlns:p14="http://schemas.microsoft.com/office/powerpoint/2010/main" xmlns="" val="1541815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Players</a:t>
            </a:r>
            <a:endParaRPr lang="en-CA" dirty="0"/>
          </a:p>
        </p:txBody>
      </p:sp>
      <p:sp>
        <p:nvSpPr>
          <p:cNvPr id="3" name="Content Placeholder 2"/>
          <p:cNvSpPr>
            <a:spLocks noGrp="1"/>
          </p:cNvSpPr>
          <p:nvPr>
            <p:ph idx="1"/>
          </p:nvPr>
        </p:nvSpPr>
        <p:spPr/>
        <p:txBody>
          <a:bodyPr>
            <a:normAutofit/>
          </a:bodyPr>
          <a:lstStyle/>
          <a:p>
            <a:r>
              <a:rPr lang="en-US" dirty="0"/>
              <a:t>Canadian Milk Supply Management </a:t>
            </a:r>
            <a:r>
              <a:rPr lang="en-US" dirty="0" smtClean="0"/>
              <a:t>Committee</a:t>
            </a:r>
          </a:p>
          <a:p>
            <a:pPr lvl="1"/>
            <a:r>
              <a:rPr lang="en-US" dirty="0" smtClean="0"/>
              <a:t> Farmers (provincial boards), </a:t>
            </a:r>
            <a:r>
              <a:rPr lang="en-US" dirty="0"/>
              <a:t>Processors, </a:t>
            </a:r>
            <a:r>
              <a:rPr lang="en-US" dirty="0" smtClean="0"/>
              <a:t>CDC </a:t>
            </a:r>
            <a:endParaRPr lang="en-US" dirty="0"/>
          </a:p>
          <a:p>
            <a:pPr lvl="1"/>
            <a:r>
              <a:rPr lang="en-US" dirty="0" smtClean="0"/>
              <a:t>Oversight </a:t>
            </a:r>
            <a:r>
              <a:rPr lang="en-US" dirty="0"/>
              <a:t>by Provincial Government </a:t>
            </a:r>
            <a:r>
              <a:rPr lang="en-US" dirty="0" smtClean="0"/>
              <a:t>Ministries </a:t>
            </a:r>
            <a:r>
              <a:rPr lang="en-US" dirty="0"/>
              <a:t>of </a:t>
            </a:r>
            <a:r>
              <a:rPr lang="en-US" dirty="0" smtClean="0"/>
              <a:t>Agriculture</a:t>
            </a:r>
          </a:p>
          <a:p>
            <a:r>
              <a:rPr lang="en-US" dirty="0" smtClean="0"/>
              <a:t>Dairy Farmers of Canada</a:t>
            </a:r>
          </a:p>
          <a:p>
            <a:pPr lvl="1"/>
            <a:r>
              <a:rPr lang="en-US" dirty="0" smtClean="0"/>
              <a:t>national policy, lobbying and promotional programs</a:t>
            </a:r>
          </a:p>
          <a:p>
            <a:pPr lvl="1"/>
            <a:r>
              <a:rPr lang="en-US" dirty="0" smtClean="0"/>
              <a:t>All provincial boards are members</a:t>
            </a:r>
            <a:endParaRPr lang="en-CA" dirty="0"/>
          </a:p>
        </p:txBody>
      </p:sp>
    </p:spTree>
    <p:extLst>
      <p:ext uri="{BB962C8B-B14F-4D97-AF65-F5344CB8AC3E}">
        <p14:creationId xmlns:p14="http://schemas.microsoft.com/office/powerpoint/2010/main" xmlns="" val="2130194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Pricing</a:t>
            </a:r>
            <a:endParaRPr lang="en-US" dirty="0"/>
          </a:p>
        </p:txBody>
      </p:sp>
      <p:sp>
        <p:nvSpPr>
          <p:cNvPr id="3" name="Content Placeholder 2"/>
          <p:cNvSpPr>
            <a:spLocks noGrp="1"/>
          </p:cNvSpPr>
          <p:nvPr>
            <p:ph idx="1"/>
          </p:nvPr>
        </p:nvSpPr>
        <p:spPr/>
        <p:txBody>
          <a:bodyPr/>
          <a:lstStyle/>
          <a:p>
            <a:r>
              <a:rPr lang="en-US" dirty="0" smtClean="0"/>
              <a:t>Milk Pricing</a:t>
            </a:r>
          </a:p>
          <a:p>
            <a:pPr lvl="1"/>
            <a:r>
              <a:rPr lang="en-US" dirty="0" smtClean="0"/>
              <a:t>Changes in Farm Gate Price of milk classes 1-4 determined by:</a:t>
            </a:r>
          </a:p>
          <a:p>
            <a:pPr lvl="2"/>
            <a:r>
              <a:rPr lang="en-US" dirty="0" smtClean="0"/>
              <a:t>50% change in average Cost of Production</a:t>
            </a:r>
          </a:p>
          <a:p>
            <a:pPr lvl="2"/>
            <a:r>
              <a:rPr lang="en-US" dirty="0" smtClean="0"/>
              <a:t>50% change in Consumer Price Index</a:t>
            </a:r>
          </a:p>
          <a:p>
            <a:pPr lvl="1"/>
            <a:r>
              <a:rPr lang="en-US" dirty="0" smtClean="0"/>
              <a:t>Some Classes set at world price </a:t>
            </a:r>
          </a:p>
          <a:p>
            <a:pPr lvl="1"/>
            <a:r>
              <a:rPr lang="en-US" dirty="0" smtClean="0"/>
              <a:t>Average blend price today about </a:t>
            </a:r>
            <a:r>
              <a:rPr lang="en-US" dirty="0" err="1" smtClean="0"/>
              <a:t>Cdn</a:t>
            </a:r>
            <a:r>
              <a:rPr lang="en-US" dirty="0" smtClean="0"/>
              <a:t> $73/</a:t>
            </a:r>
            <a:r>
              <a:rPr lang="en-US" dirty="0" err="1" smtClean="0"/>
              <a:t>hL</a:t>
            </a:r>
            <a:r>
              <a:rPr lang="en-US" dirty="0" smtClean="0"/>
              <a:t> or US$27/cwt</a:t>
            </a:r>
            <a:endParaRPr lang="en-US" dirty="0"/>
          </a:p>
        </p:txBody>
      </p:sp>
    </p:spTree>
    <p:extLst>
      <p:ext uri="{BB962C8B-B14F-4D97-AF65-F5344CB8AC3E}">
        <p14:creationId xmlns:p14="http://schemas.microsoft.com/office/powerpoint/2010/main" xmlns="" val="2517440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864096"/>
          </a:xfrm>
        </p:spPr>
        <p:txBody>
          <a:bodyPr/>
          <a:lstStyle/>
          <a:p>
            <a:r>
              <a:rPr lang="en-CA" dirty="0" smtClean="0"/>
              <a:t>Pricing</a:t>
            </a:r>
            <a:endParaRPr lang="en-CA" dirty="0"/>
          </a:p>
        </p:txBody>
      </p:sp>
      <p:sp>
        <p:nvSpPr>
          <p:cNvPr id="5" name="Content Placeholder 4"/>
          <p:cNvSpPr>
            <a:spLocks noGrp="1"/>
          </p:cNvSpPr>
          <p:nvPr>
            <p:ph idx="1"/>
          </p:nvPr>
        </p:nvSpPr>
        <p:spPr/>
        <p:txBody>
          <a:bodyPr/>
          <a:lstStyle/>
          <a:p>
            <a:endParaRPr lang="en-CA"/>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895363"/>
            <a:ext cx="7601030" cy="5942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1960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2637"/>
          <a:stretch/>
        </p:blipFill>
        <p:spPr bwMode="auto">
          <a:xfrm>
            <a:off x="1" y="3819226"/>
            <a:ext cx="4378555" cy="3038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637"/>
          <a:stretch/>
        </p:blipFill>
        <p:spPr bwMode="auto">
          <a:xfrm>
            <a:off x="4378556" y="3819224"/>
            <a:ext cx="4818166" cy="3038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5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0287"/>
          <a:stretch/>
        </p:blipFill>
        <p:spPr bwMode="auto">
          <a:xfrm>
            <a:off x="-4869" y="883498"/>
            <a:ext cx="4366560" cy="2915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6728A2A8-EB5A-4B5D-A6F5-1827E5411F70" descr="6728A2A8-EB5A-4B5D-A6F5-1827E5411F70"/>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 b="18999"/>
          <a:stretch/>
        </p:blipFill>
        <p:spPr bwMode="auto">
          <a:xfrm>
            <a:off x="4378556" y="904132"/>
            <a:ext cx="4798466" cy="2915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116632"/>
            <a:ext cx="8229600" cy="936104"/>
          </a:xfrm>
        </p:spPr>
        <p:txBody>
          <a:bodyPr/>
          <a:lstStyle/>
          <a:p>
            <a:r>
              <a:rPr lang="en-CA" dirty="0" smtClean="0"/>
              <a:t>130 Cow Dairy / 500 acres</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xmlns="" val="1563073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Retail Pricing</a:t>
            </a:r>
            <a:endParaRPr lang="en-CA" dirty="0"/>
          </a:p>
        </p:txBody>
      </p:sp>
      <p:sp>
        <p:nvSpPr>
          <p:cNvPr id="3" name="Content Placeholder 2"/>
          <p:cNvSpPr>
            <a:spLocks noGrp="1"/>
          </p:cNvSpPr>
          <p:nvPr>
            <p:ph idx="1"/>
          </p:nvPr>
        </p:nvSpPr>
        <p:spPr/>
        <p:txBody>
          <a:bodyPr>
            <a:normAutofit/>
          </a:bodyPr>
          <a:lstStyle/>
          <a:p>
            <a:r>
              <a:rPr lang="en-CA" dirty="0" smtClean="0"/>
              <a:t>Set by retailers</a:t>
            </a:r>
          </a:p>
          <a:p>
            <a:r>
              <a:rPr lang="en-CA" dirty="0" smtClean="0"/>
              <a:t>4L milk typically</a:t>
            </a:r>
          </a:p>
          <a:p>
            <a:pPr lvl="1"/>
            <a:r>
              <a:rPr lang="en-CA" dirty="0" err="1" smtClean="0"/>
              <a:t>Cdn</a:t>
            </a:r>
            <a:r>
              <a:rPr lang="en-CA" dirty="0" smtClean="0"/>
              <a:t> $4.29/4 litres</a:t>
            </a:r>
          </a:p>
          <a:p>
            <a:pPr lvl="1"/>
            <a:r>
              <a:rPr lang="en-CA" dirty="0" smtClean="0"/>
              <a:t>US $ 3.26/gal</a:t>
            </a:r>
          </a:p>
          <a:p>
            <a:pPr lvl="1"/>
            <a:endParaRPr lang="en-CA" dirty="0"/>
          </a:p>
          <a:p>
            <a:r>
              <a:rPr lang="en-CA" dirty="0" smtClean="0"/>
              <a:t>Butter typically</a:t>
            </a:r>
          </a:p>
          <a:p>
            <a:pPr lvl="1"/>
            <a:r>
              <a:rPr lang="en-CA" dirty="0" err="1" smtClean="0"/>
              <a:t>Cdn</a:t>
            </a:r>
            <a:r>
              <a:rPr lang="en-CA" dirty="0" smtClean="0"/>
              <a:t> $3.00-$4.00/lb</a:t>
            </a:r>
          </a:p>
          <a:p>
            <a:pPr lvl="1"/>
            <a:r>
              <a:rPr lang="en-CA" dirty="0" smtClean="0"/>
              <a:t>US $2.40 - $$3.20</a:t>
            </a:r>
          </a:p>
          <a:p>
            <a:pPr marL="457200" lvl="1" indent="0">
              <a:buNone/>
            </a:pPr>
            <a:r>
              <a:rPr lang="en-CA" dirty="0"/>
              <a:t>	</a:t>
            </a:r>
          </a:p>
        </p:txBody>
      </p:sp>
    </p:spTree>
    <p:extLst>
      <p:ext uri="{BB962C8B-B14F-4D97-AF65-F5344CB8AC3E}">
        <p14:creationId xmlns:p14="http://schemas.microsoft.com/office/powerpoint/2010/main" xmlns="" val="1067051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88640"/>
            <a:ext cx="8280920" cy="6444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3945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Quota Growth	</a:t>
            </a:r>
            <a:endParaRPr lang="en-US" dirty="0"/>
          </a:p>
        </p:txBody>
      </p:sp>
      <p:sp>
        <p:nvSpPr>
          <p:cNvPr id="3" name="Content Placeholder 2"/>
          <p:cNvSpPr>
            <a:spLocks noGrp="1"/>
          </p:cNvSpPr>
          <p:nvPr>
            <p:ph idx="1"/>
          </p:nvPr>
        </p:nvSpPr>
        <p:spPr/>
        <p:txBody>
          <a:bodyPr>
            <a:normAutofit/>
          </a:bodyPr>
          <a:lstStyle/>
          <a:p>
            <a:r>
              <a:rPr lang="en-US" dirty="0" smtClean="0"/>
              <a:t>Last 3 years more than 24% new Quota at Farm level</a:t>
            </a:r>
          </a:p>
          <a:p>
            <a:r>
              <a:rPr lang="en-US" dirty="0" smtClean="0"/>
              <a:t>That means more production at the farm at stable pricing, which means more investment</a:t>
            </a:r>
          </a:p>
          <a:p>
            <a:r>
              <a:rPr lang="en-US" dirty="0" smtClean="0"/>
              <a:t>Processors in last 2 years have begun and committed more than $600 million new processing capacity</a:t>
            </a:r>
            <a:endParaRPr lang="en-US" dirty="0"/>
          </a:p>
        </p:txBody>
      </p:sp>
    </p:spTree>
    <p:extLst>
      <p:ext uri="{BB962C8B-B14F-4D97-AF65-F5344CB8AC3E}">
        <p14:creationId xmlns:p14="http://schemas.microsoft.com/office/powerpoint/2010/main" xmlns="" val="3321603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lstStyle/>
          <a:p>
            <a:r>
              <a:rPr lang="en-CA" dirty="0" smtClean="0"/>
              <a:t>Summary of Canadian System</a:t>
            </a:r>
            <a:endParaRPr lang="en-CA" dirty="0"/>
          </a:p>
        </p:txBody>
      </p:sp>
      <p:sp>
        <p:nvSpPr>
          <p:cNvPr id="3" name="Content Placeholder 2"/>
          <p:cNvSpPr>
            <a:spLocks noGrp="1"/>
          </p:cNvSpPr>
          <p:nvPr>
            <p:ph idx="1"/>
          </p:nvPr>
        </p:nvSpPr>
        <p:spPr>
          <a:xfrm>
            <a:off x="457200" y="1124744"/>
            <a:ext cx="8229600" cy="5472608"/>
          </a:xfrm>
        </p:spPr>
        <p:txBody>
          <a:bodyPr>
            <a:normAutofit lnSpcReduction="10000"/>
          </a:bodyPr>
          <a:lstStyle/>
          <a:p>
            <a:pPr fontAlgn="base"/>
            <a:r>
              <a:rPr lang="en-CA" dirty="0" smtClean="0"/>
              <a:t>Canada’s </a:t>
            </a:r>
            <a:r>
              <a:rPr lang="en-CA" dirty="0"/>
              <a:t>supply management system provides balance in the dairy sector by enabling Canadian dairy farmers to act collectively to negotiate price and adjust milk production to meet consumer demand.</a:t>
            </a:r>
          </a:p>
          <a:p>
            <a:pPr fontAlgn="base"/>
            <a:r>
              <a:rPr lang="en-CA" dirty="0"/>
              <a:t>While farmers around the world face </a:t>
            </a:r>
            <a:r>
              <a:rPr lang="en-CA" dirty="0" smtClean="0"/>
              <a:t>unexpected </a:t>
            </a:r>
            <a:r>
              <a:rPr lang="en-CA" dirty="0"/>
              <a:t>wild market fluctuations, Canadian farmers sell their milk at constant and stable prices.</a:t>
            </a:r>
          </a:p>
          <a:p>
            <a:pPr fontAlgn="base"/>
            <a:r>
              <a:rPr lang="en-CA" dirty="0"/>
              <a:t>As a result, Canadian dairy farming is one of the few agricultural sectors that are self-sufficient – providing income security for farmers and requiring no government subsidy. This means Canadian farmers can invest in their farms, communities and Canada.</a:t>
            </a:r>
          </a:p>
          <a:p>
            <a:endParaRPr lang="en-CA" dirty="0"/>
          </a:p>
        </p:txBody>
      </p:sp>
    </p:spTree>
    <p:extLst>
      <p:ext uri="{BB962C8B-B14F-4D97-AF65-F5344CB8AC3E}">
        <p14:creationId xmlns:p14="http://schemas.microsoft.com/office/powerpoint/2010/main" xmlns="" val="2297738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3074" name="Picture 2" descr="C:\Users\Murray.Sherk\AppData\Local\Microsoft\Windows\Temporary Internet Files\Content.Outlook\O3303P6V\IMG_345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690290" y="869950"/>
            <a:ext cx="6858992" cy="51442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6026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146" name="Picture 2" descr="Image result for pictures of questio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235636"/>
            <a:ext cx="9088842" cy="52897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9156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Tree>
    <p:extLst>
      <p:ext uri="{BB962C8B-B14F-4D97-AF65-F5344CB8AC3E}">
        <p14:creationId xmlns:p14="http://schemas.microsoft.com/office/powerpoint/2010/main" xmlns="" val="1993153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Extra Slides</a:t>
            </a:r>
            <a:endParaRPr lang="en-CA" dirty="0"/>
          </a:p>
        </p:txBody>
      </p:sp>
    </p:spTree>
    <p:extLst>
      <p:ext uri="{BB962C8B-B14F-4D97-AF65-F5344CB8AC3E}">
        <p14:creationId xmlns:p14="http://schemas.microsoft.com/office/powerpoint/2010/main" xmlns="" val="1018609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Canada’s Dairy System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Players</a:t>
            </a:r>
          </a:p>
          <a:p>
            <a:r>
              <a:rPr lang="en-US" dirty="0"/>
              <a:t>	</a:t>
            </a:r>
            <a:r>
              <a:rPr lang="en-US" dirty="0" smtClean="0"/>
              <a:t>10 Provincial Marketing Boards of Farmers</a:t>
            </a:r>
          </a:p>
          <a:p>
            <a:r>
              <a:rPr lang="en-US" dirty="0"/>
              <a:t>	</a:t>
            </a:r>
            <a:r>
              <a:rPr lang="en-US" dirty="0" smtClean="0"/>
              <a:t>Nationally Canadian Dairy Commission</a:t>
            </a:r>
          </a:p>
          <a:p>
            <a:r>
              <a:rPr lang="en-US" dirty="0"/>
              <a:t>	</a:t>
            </a:r>
            <a:r>
              <a:rPr lang="en-US" dirty="0" smtClean="0"/>
              <a:t>Canadian Milk Supply Management 	Committee of Farmers, Processors, 	Government </a:t>
            </a:r>
          </a:p>
          <a:p>
            <a:r>
              <a:rPr lang="en-US" dirty="0"/>
              <a:t>	</a:t>
            </a:r>
            <a:r>
              <a:rPr lang="en-US" dirty="0" smtClean="0"/>
              <a:t>Oversight by Provincial Government 	Ministries of Agriculture</a:t>
            </a:r>
            <a:endParaRPr lang="en-US" dirty="0"/>
          </a:p>
        </p:txBody>
      </p:sp>
    </p:spTree>
    <p:extLst>
      <p:ext uri="{BB962C8B-B14F-4D97-AF65-F5344CB8AC3E}">
        <p14:creationId xmlns:p14="http://schemas.microsoft.com/office/powerpoint/2010/main" xmlns="" val="3838796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smtClean="0"/>
              <a:t>What Is Canada’s Dairy System	</a:t>
            </a:r>
            <a:endParaRPr lang="en-US" dirty="0"/>
          </a:p>
        </p:txBody>
      </p:sp>
      <p:sp>
        <p:nvSpPr>
          <p:cNvPr id="3" name="Content Placeholder 2"/>
          <p:cNvSpPr>
            <a:spLocks noGrp="1"/>
          </p:cNvSpPr>
          <p:nvPr>
            <p:ph idx="1"/>
          </p:nvPr>
        </p:nvSpPr>
        <p:spPr>
          <a:xfrm>
            <a:off x="457200" y="1412776"/>
            <a:ext cx="8229600" cy="4713387"/>
          </a:xfrm>
        </p:spPr>
        <p:txBody>
          <a:bodyPr>
            <a:normAutofit/>
          </a:bodyPr>
          <a:lstStyle/>
          <a:p>
            <a:r>
              <a:rPr lang="en-US" sz="3600" dirty="0" smtClean="0"/>
              <a:t>Pools</a:t>
            </a:r>
          </a:p>
          <a:p>
            <a:pPr lvl="1"/>
            <a:r>
              <a:rPr lang="en-US" dirty="0" smtClean="0"/>
              <a:t>P5 - Ontario, Quebec and Maritime provinces </a:t>
            </a:r>
          </a:p>
          <a:p>
            <a:pPr lvl="1"/>
            <a:r>
              <a:rPr lang="en-US" dirty="0" smtClean="0"/>
              <a:t>WMP - British Columbia, Alberta, Saskatchewan, Manitoba </a:t>
            </a:r>
          </a:p>
          <a:p>
            <a:pPr marL="0" indent="0">
              <a:buNone/>
            </a:pPr>
            <a:endParaRPr lang="en-US" dirty="0"/>
          </a:p>
        </p:txBody>
      </p:sp>
    </p:spTree>
    <p:extLst>
      <p:ext uri="{BB962C8B-B14F-4D97-AF65-F5344CB8AC3E}">
        <p14:creationId xmlns:p14="http://schemas.microsoft.com/office/powerpoint/2010/main" xmlns="" val="2835122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435280" cy="940966"/>
          </a:xfrm>
        </p:spPr>
        <p:txBody>
          <a:bodyPr>
            <a:normAutofit fontScale="90000"/>
          </a:bodyPr>
          <a:lstStyle/>
          <a:p>
            <a:pPr algn="l"/>
            <a:r>
              <a:rPr lang="en-US" sz="4900" dirty="0"/>
              <a:t>Dairy Farmers of </a:t>
            </a:r>
            <a:r>
              <a:rPr lang="en-US" sz="4900" dirty="0" smtClean="0"/>
              <a:t>Ontario</a:t>
            </a:r>
            <a:r>
              <a:rPr lang="en-US" dirty="0" smtClean="0"/>
              <a:t> </a:t>
            </a:r>
            <a:r>
              <a:rPr lang="en-US" dirty="0"/>
              <a:t>(DFO)</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DFO is the milk marketing </a:t>
            </a:r>
            <a:r>
              <a:rPr lang="en-US" dirty="0"/>
              <a:t>b</a:t>
            </a:r>
            <a:r>
              <a:rPr lang="en-US" dirty="0" smtClean="0"/>
              <a:t>oard in Ontario</a:t>
            </a:r>
          </a:p>
          <a:p>
            <a:pPr lvl="1"/>
            <a:r>
              <a:rPr lang="en-US" dirty="0" smtClean="0"/>
              <a:t>Operated by dairy farmers in Ontario</a:t>
            </a:r>
          </a:p>
          <a:p>
            <a:pPr lvl="1"/>
            <a:r>
              <a:rPr lang="en-US" dirty="0" smtClean="0"/>
              <a:t>managed by Board of 12 dairy farmers</a:t>
            </a:r>
          </a:p>
          <a:p>
            <a:pPr lvl="1"/>
            <a:r>
              <a:rPr lang="en-US" dirty="0" smtClean="0"/>
              <a:t>staff of 85 people</a:t>
            </a:r>
          </a:p>
          <a:p>
            <a:pPr lvl="1"/>
            <a:r>
              <a:rPr lang="en-US" dirty="0" smtClean="0"/>
              <a:t> Operating budget $120 Million</a:t>
            </a:r>
          </a:p>
          <a:p>
            <a:pPr lvl="1"/>
            <a:r>
              <a:rPr lang="en-US" dirty="0" smtClean="0"/>
              <a:t>Managing 3 Billion </a:t>
            </a:r>
            <a:r>
              <a:rPr lang="en-US" dirty="0" err="1" smtClean="0"/>
              <a:t>litres</a:t>
            </a:r>
            <a:endParaRPr lang="en-US" dirty="0"/>
          </a:p>
          <a:p>
            <a:pPr lvl="1"/>
            <a:r>
              <a:rPr lang="en-US" dirty="0" smtClean="0"/>
              <a:t> with value of almost $2.3B</a:t>
            </a:r>
          </a:p>
        </p:txBody>
      </p:sp>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366" t="5759" r="9263" b="13860"/>
          <a:stretch/>
        </p:blipFill>
        <p:spPr bwMode="auto">
          <a:xfrm>
            <a:off x="6574971" y="3140968"/>
            <a:ext cx="2569029" cy="2443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844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7905" y="332656"/>
            <a:ext cx="7838511" cy="64659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8326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629"/>
            <a:ext cx="8229600" cy="946116"/>
          </a:xfrm>
        </p:spPr>
        <p:txBody>
          <a:bodyPr>
            <a:normAutofit/>
          </a:bodyPr>
          <a:lstStyle/>
          <a:p>
            <a:r>
              <a:rPr lang="en-US" sz="3200" dirty="0" smtClean="0"/>
              <a:t>Dairy Trade Balance Canada-US</a:t>
            </a:r>
            <a:endParaRPr lang="en-CA" sz="3200" dirty="0"/>
          </a:p>
        </p:txBody>
      </p:sp>
      <p:graphicFrame>
        <p:nvGraphicFramePr>
          <p:cNvPr id="3" name="Chart 2"/>
          <p:cNvGraphicFramePr>
            <a:graphicFrameLocks/>
          </p:cNvGraphicFramePr>
          <p:nvPr>
            <p:extLst>
              <p:ext uri="{D42A27DB-BD31-4B8C-83A1-F6EECF244321}">
                <p14:modId xmlns:p14="http://schemas.microsoft.com/office/powerpoint/2010/main" xmlns="" val="3550980600"/>
              </p:ext>
            </p:extLst>
          </p:nvPr>
        </p:nvGraphicFramePr>
        <p:xfrm>
          <a:off x="683568" y="1124744"/>
          <a:ext cx="8028384" cy="49925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81025" y="5829268"/>
            <a:ext cx="3303212" cy="307777"/>
          </a:xfrm>
          <a:prstGeom prst="rect">
            <a:avLst/>
          </a:prstGeom>
          <a:noFill/>
        </p:spPr>
        <p:txBody>
          <a:bodyPr wrap="none" rtlCol="0">
            <a:spAutoFit/>
          </a:bodyPr>
          <a:lstStyle/>
          <a:p>
            <a:r>
              <a:rPr lang="en-CA" sz="1400" i="1" dirty="0" smtClean="0"/>
              <a:t>Source: Canadian Dairy Information Centre</a:t>
            </a:r>
            <a:endParaRPr lang="en-CA" sz="1400" i="1" dirty="0"/>
          </a:p>
        </p:txBody>
      </p:sp>
    </p:spTree>
    <p:extLst>
      <p:ext uri="{BB962C8B-B14F-4D97-AF65-F5344CB8AC3E}">
        <p14:creationId xmlns:p14="http://schemas.microsoft.com/office/powerpoint/2010/main" xmlns="" val="22410242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NAFTA in Numbers</a:t>
            </a:r>
            <a:endParaRPr lang="en-CA" dirty="0"/>
          </a:p>
        </p:txBody>
      </p:sp>
      <p:pic>
        <p:nvPicPr>
          <p:cNvPr id="4" name="Picture 4" descr="Résultats de recherche d'images pour « canada flag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6048" y="1783695"/>
            <a:ext cx="1654970" cy="14710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Résultats de recherche d'images pour « US flag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73542" y="1700809"/>
            <a:ext cx="1704975" cy="163685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8" descr="Résultats de recherche d'images pour « Mexico flag »"/>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2316" b="15868"/>
          <a:stretch/>
        </p:blipFill>
        <p:spPr bwMode="auto">
          <a:xfrm>
            <a:off x="6379664" y="1803456"/>
            <a:ext cx="1726675" cy="146965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506309" y="3714058"/>
            <a:ext cx="2186817" cy="954107"/>
          </a:xfrm>
          <a:prstGeom prst="rect">
            <a:avLst/>
          </a:prstGeom>
          <a:noFill/>
        </p:spPr>
        <p:txBody>
          <a:bodyPr wrap="none" rtlCol="0">
            <a:spAutoFit/>
          </a:bodyPr>
          <a:lstStyle/>
          <a:p>
            <a:r>
              <a:rPr lang="en-CA" sz="2800" dirty="0" smtClean="0"/>
              <a:t>GDP	 $18.6T</a:t>
            </a:r>
          </a:p>
          <a:p>
            <a:pPr defTabSz="561975"/>
            <a:r>
              <a:rPr lang="en-CA" sz="2800" dirty="0" smtClean="0"/>
              <a:t>Pop.</a:t>
            </a:r>
            <a:r>
              <a:rPr lang="en-CA" sz="2800" dirty="0"/>
              <a:t>	</a:t>
            </a:r>
            <a:r>
              <a:rPr lang="en-CA" sz="2800" dirty="0" smtClean="0"/>
              <a:t>325M</a:t>
            </a:r>
            <a:endParaRPr lang="en-CA" sz="2800" dirty="0"/>
          </a:p>
        </p:txBody>
      </p:sp>
      <p:sp>
        <p:nvSpPr>
          <p:cNvPr id="8" name="TextBox 7"/>
          <p:cNvSpPr txBox="1"/>
          <p:nvPr/>
        </p:nvSpPr>
        <p:spPr>
          <a:xfrm>
            <a:off x="1115617" y="3714058"/>
            <a:ext cx="2004075" cy="954107"/>
          </a:xfrm>
          <a:prstGeom prst="rect">
            <a:avLst/>
          </a:prstGeom>
          <a:noFill/>
        </p:spPr>
        <p:txBody>
          <a:bodyPr wrap="none" rtlCol="0">
            <a:spAutoFit/>
          </a:bodyPr>
          <a:lstStyle/>
          <a:p>
            <a:r>
              <a:rPr lang="en-CA" sz="2800" dirty="0" smtClean="0"/>
              <a:t>GDP	 $1.8T</a:t>
            </a:r>
          </a:p>
          <a:p>
            <a:pPr defTabSz="561975"/>
            <a:r>
              <a:rPr lang="en-CA" sz="2800" dirty="0" smtClean="0"/>
              <a:t>Pop.	36M</a:t>
            </a:r>
            <a:endParaRPr lang="en-CA" sz="2800" dirty="0"/>
          </a:p>
        </p:txBody>
      </p:sp>
      <p:sp>
        <p:nvSpPr>
          <p:cNvPr id="9" name="TextBox 8"/>
          <p:cNvSpPr txBox="1"/>
          <p:nvPr/>
        </p:nvSpPr>
        <p:spPr>
          <a:xfrm>
            <a:off x="6170604" y="3714058"/>
            <a:ext cx="2178802" cy="954107"/>
          </a:xfrm>
          <a:prstGeom prst="rect">
            <a:avLst/>
          </a:prstGeom>
          <a:noFill/>
        </p:spPr>
        <p:txBody>
          <a:bodyPr wrap="none" rtlCol="0">
            <a:spAutoFit/>
          </a:bodyPr>
          <a:lstStyle/>
          <a:p>
            <a:pPr algn="just">
              <a:tabLst>
                <a:tab pos="1168400" algn="l"/>
              </a:tabLst>
            </a:pPr>
            <a:r>
              <a:rPr lang="en-CA" sz="2800" dirty="0" smtClean="0"/>
              <a:t>GDP	$2.3T</a:t>
            </a:r>
          </a:p>
          <a:p>
            <a:pPr algn="just" defTabSz="561975"/>
            <a:r>
              <a:rPr lang="en-CA" sz="2800" dirty="0" smtClean="0"/>
              <a:t>Pop.</a:t>
            </a:r>
            <a:r>
              <a:rPr lang="en-CA" sz="2800" dirty="0"/>
              <a:t>	</a:t>
            </a:r>
            <a:r>
              <a:rPr lang="en-CA" sz="2800" dirty="0" smtClean="0"/>
              <a:t>130M</a:t>
            </a:r>
            <a:endParaRPr lang="en-CA" sz="2800" dirty="0"/>
          </a:p>
        </p:txBody>
      </p:sp>
    </p:spTree>
    <p:extLst>
      <p:ext uri="{BB962C8B-B14F-4D97-AF65-F5344CB8AC3E}">
        <p14:creationId xmlns:p14="http://schemas.microsoft.com/office/powerpoint/2010/main" xmlns="" val="629640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NAFTA – Trade Numbers</a:t>
            </a:r>
            <a:endParaRPr lang="en-CA" dirty="0"/>
          </a:p>
        </p:txBody>
      </p:sp>
      <p:sp>
        <p:nvSpPr>
          <p:cNvPr id="3" name="Content Placeholder 2"/>
          <p:cNvSpPr>
            <a:spLocks noGrp="1"/>
          </p:cNvSpPr>
          <p:nvPr>
            <p:ph idx="1"/>
          </p:nvPr>
        </p:nvSpPr>
        <p:spPr/>
        <p:txBody>
          <a:bodyPr>
            <a:normAutofit/>
          </a:bodyPr>
          <a:lstStyle/>
          <a:p>
            <a:r>
              <a:rPr lang="en-US" dirty="0" smtClean="0"/>
              <a:t>Canada and Mexico are US’ largest trading partners of almost every ag commodity → corn, soya beans, beef, hogs, wheat</a:t>
            </a:r>
          </a:p>
          <a:p>
            <a:r>
              <a:rPr lang="en-US" dirty="0" smtClean="0"/>
              <a:t>Ontario alone is the #1 trade partner for 20 States</a:t>
            </a:r>
          </a:p>
        </p:txBody>
      </p:sp>
      <p:pic>
        <p:nvPicPr>
          <p:cNvPr id="4" name="Picture 2" descr="Image result for us canada tra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8628"/>
            <a:ext cx="2304256" cy="1344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5672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NAFTA</a:t>
            </a:r>
            <a:endParaRPr lang="en-CA" dirty="0"/>
          </a:p>
        </p:txBody>
      </p:sp>
      <p:pic>
        <p:nvPicPr>
          <p:cNvPr id="4" name="Picture 3" descr="C:\Users\graham.lloyd\Desktop\PHOTO\Trading States NAFT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8791" y="116632"/>
            <a:ext cx="6699593" cy="6569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11689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NAFTA – Trade Numbers</a:t>
            </a:r>
            <a:endParaRPr lang="en-CA" dirty="0"/>
          </a:p>
        </p:txBody>
      </p:sp>
      <p:sp>
        <p:nvSpPr>
          <p:cNvPr id="3" name="Content Placeholder 2"/>
          <p:cNvSpPr>
            <a:spLocks noGrp="1"/>
          </p:cNvSpPr>
          <p:nvPr>
            <p:ph idx="1"/>
          </p:nvPr>
        </p:nvSpPr>
        <p:spPr/>
        <p:txBody>
          <a:bodyPr>
            <a:normAutofit/>
          </a:bodyPr>
          <a:lstStyle/>
          <a:p>
            <a:r>
              <a:rPr lang="en-US" dirty="0" smtClean="0"/>
              <a:t>US ag trade surplus has doubled in the last 10 years</a:t>
            </a:r>
          </a:p>
          <a:p>
            <a:r>
              <a:rPr lang="en-US" dirty="0" smtClean="0"/>
              <a:t>In 2016, Canada imported almost $1 billion ($971 million) in dairy, total dairy trade deficit of almost $735 million</a:t>
            </a:r>
          </a:p>
          <a:p>
            <a:pPr lvl="1"/>
            <a:r>
              <a:rPr lang="en-US" dirty="0" smtClean="0"/>
              <a:t>The US enjoyed a net trade surplus of almost half a billion dollars ($445 million)</a:t>
            </a:r>
          </a:p>
          <a:p>
            <a:r>
              <a:rPr lang="en-US" dirty="0" smtClean="0"/>
              <a:t>35 States have Canada as #1 trade</a:t>
            </a:r>
            <a:endParaRPr lang="en-CA" dirty="0"/>
          </a:p>
        </p:txBody>
      </p:sp>
      <p:pic>
        <p:nvPicPr>
          <p:cNvPr id="4" name="Picture 2" descr="Image result for us canada tra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68628"/>
            <a:ext cx="2304256" cy="1344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9818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xmlns="" val="1205030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Today	</a:t>
            </a:r>
            <a:endParaRPr lang="en-US" dirty="0"/>
          </a:p>
        </p:txBody>
      </p:sp>
      <p:sp>
        <p:nvSpPr>
          <p:cNvPr id="5" name="Content Placeholder 4"/>
          <p:cNvSpPr>
            <a:spLocks noGrp="1"/>
          </p:cNvSpPr>
          <p:nvPr>
            <p:ph idx="1"/>
          </p:nvPr>
        </p:nvSpPr>
        <p:spPr/>
        <p:txBody>
          <a:bodyPr/>
          <a:lstStyle/>
          <a:p>
            <a:r>
              <a:rPr lang="en-US" dirty="0" smtClean="0"/>
              <a:t>What is Canada’s Dairy System</a:t>
            </a:r>
          </a:p>
          <a:p>
            <a:pPr lvl="1"/>
            <a:r>
              <a:rPr lang="en-US" dirty="0" smtClean="0"/>
              <a:t>Who are the Players, How it works, Size</a:t>
            </a:r>
          </a:p>
          <a:p>
            <a:r>
              <a:rPr lang="en-US" dirty="0" smtClean="0"/>
              <a:t>Growth In Canada</a:t>
            </a:r>
          </a:p>
          <a:p>
            <a:r>
              <a:rPr lang="en-US" dirty="0" smtClean="0"/>
              <a:t>How We See NAFTA</a:t>
            </a:r>
            <a:endParaRPr lang="en-US" dirty="0"/>
          </a:p>
        </p:txBody>
      </p:sp>
    </p:spTree>
    <p:extLst>
      <p:ext uri="{BB962C8B-B14F-4D97-AF65-F5344CB8AC3E}">
        <p14:creationId xmlns:p14="http://schemas.microsoft.com/office/powerpoint/2010/main" xmlns="" val="40640758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38"/>
            <a:ext cx="8229600" cy="754095"/>
          </a:xfrm>
        </p:spPr>
        <p:txBody>
          <a:bodyPr>
            <a:normAutofit fontScale="90000"/>
          </a:bodyPr>
          <a:lstStyle/>
          <a:p>
            <a:r>
              <a:rPr lang="en-US" dirty="0" smtClean="0"/>
              <a:t>NAFTA - Background</a:t>
            </a:r>
            <a:endParaRPr lang="en-CA" dirty="0"/>
          </a:p>
        </p:txBody>
      </p:sp>
      <p:sp>
        <p:nvSpPr>
          <p:cNvPr id="4" name="Content Placeholder 2"/>
          <p:cNvSpPr>
            <a:spLocks noGrp="1"/>
          </p:cNvSpPr>
          <p:nvPr>
            <p:ph idx="1"/>
          </p:nvPr>
        </p:nvSpPr>
        <p:spPr>
          <a:xfrm>
            <a:off x="107504" y="1028733"/>
            <a:ext cx="8928992" cy="4320480"/>
          </a:xfrm>
        </p:spPr>
        <p:txBody>
          <a:bodyPr>
            <a:normAutofit/>
          </a:bodyPr>
          <a:lstStyle/>
          <a:p>
            <a:r>
              <a:rPr lang="en-US" dirty="0" smtClean="0"/>
              <a:t>Flag raised when President Trump visited Wisconsin two days after Parmalat notified Grasslands their order would stop</a:t>
            </a:r>
          </a:p>
          <a:p>
            <a:r>
              <a:rPr lang="en-US" dirty="0" smtClean="0"/>
              <a:t>Some Americans believe Canadian government somehow closed the border; why?</a:t>
            </a:r>
          </a:p>
          <a:p>
            <a:r>
              <a:rPr lang="en-US" dirty="0" smtClean="0"/>
              <a:t>US Administration wants “Class 7” reversed</a:t>
            </a:r>
          </a:p>
          <a:p>
            <a:r>
              <a:rPr lang="en-US" dirty="0" smtClean="0"/>
              <a:t>Class 7 works as competitive compliant class for processing domestic skim milk</a:t>
            </a:r>
            <a:endParaRPr lang="en-CA" dirty="0"/>
          </a:p>
        </p:txBody>
      </p:sp>
      <p:pic>
        <p:nvPicPr>
          <p:cNvPr id="5" name="Picture 2" descr="Image result for us canada tra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5335424"/>
            <a:ext cx="3096344" cy="11659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63479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413" y="1052737"/>
            <a:ext cx="8639175" cy="48245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787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Why are we here?</a:t>
            </a:r>
            <a:endParaRPr lang="en-CA" dirty="0"/>
          </a:p>
        </p:txBody>
      </p:sp>
      <p:sp>
        <p:nvSpPr>
          <p:cNvPr id="5" name="Subtitle 4"/>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xmlns="" val="2231884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114" y="260649"/>
            <a:ext cx="8424318" cy="62461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24443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lstStyle/>
          <a:p>
            <a:endParaRPr lang="en-CA" dirty="0"/>
          </a:p>
        </p:txBody>
      </p:sp>
      <p:sp>
        <p:nvSpPr>
          <p:cNvPr id="5" name="Content Placeholder 4"/>
          <p:cNvSpPr>
            <a:spLocks noGrp="1"/>
          </p:cNvSpPr>
          <p:nvPr>
            <p:ph idx="1"/>
          </p:nvPr>
        </p:nvSpPr>
        <p:spPr/>
        <p:txBody>
          <a:bodyPr/>
          <a:lstStyle/>
          <a:p>
            <a:endParaRPr lang="en-CA"/>
          </a:p>
        </p:txBody>
      </p:sp>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980728"/>
            <a:ext cx="9144000" cy="51399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4707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Industry Overview</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xmlns="" val="1285983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Dairy Industry Comparison</a:t>
            </a:r>
            <a:endParaRPr lang="en-CA" dirty="0"/>
          </a:p>
        </p:txBody>
      </p:sp>
      <p:sp>
        <p:nvSpPr>
          <p:cNvPr id="3" name="Content Placeholder 2"/>
          <p:cNvSpPr>
            <a:spLocks noGrp="1"/>
          </p:cNvSpPr>
          <p:nvPr>
            <p:ph idx="1"/>
          </p:nvPr>
        </p:nvSpPr>
        <p:spPr>
          <a:xfrm>
            <a:off x="107504" y="1600200"/>
            <a:ext cx="8928992" cy="4525963"/>
          </a:xfrm>
        </p:spPr>
        <p:txBody>
          <a:bodyPr/>
          <a:lstStyle/>
          <a:p>
            <a:pPr marL="0" indent="0">
              <a:buNone/>
            </a:pPr>
            <a:r>
              <a:rPr lang="en-CA" dirty="0" smtClean="0"/>
              <a:t>				</a:t>
            </a:r>
            <a:r>
              <a:rPr lang="en-CA" u="sng" dirty="0" smtClean="0"/>
              <a:t>WI</a:t>
            </a:r>
            <a:r>
              <a:rPr lang="en-CA" dirty="0" smtClean="0"/>
              <a:t>		</a:t>
            </a:r>
            <a:r>
              <a:rPr lang="en-CA" u="sng" dirty="0" smtClean="0"/>
              <a:t>CAN</a:t>
            </a:r>
            <a:r>
              <a:rPr lang="en-CA" dirty="0" smtClean="0"/>
              <a:t>		</a:t>
            </a:r>
            <a:r>
              <a:rPr lang="en-CA" u="sng" dirty="0" smtClean="0"/>
              <a:t>ONT</a:t>
            </a:r>
          </a:p>
          <a:p>
            <a:pPr marL="0" indent="0">
              <a:buNone/>
            </a:pPr>
            <a:r>
              <a:rPr lang="en-CA" dirty="0" smtClean="0"/>
              <a:t>Licenced farms		9,500		11,000	3,580</a:t>
            </a:r>
          </a:p>
          <a:p>
            <a:pPr marL="0" indent="0">
              <a:buNone/>
            </a:pPr>
            <a:r>
              <a:rPr lang="en-CA" dirty="0" smtClean="0"/>
              <a:t>Production (</a:t>
            </a:r>
            <a:r>
              <a:rPr lang="en-CA" dirty="0" err="1" smtClean="0"/>
              <a:t>bil</a:t>
            </a:r>
            <a:r>
              <a:rPr lang="en-CA" dirty="0" smtClean="0"/>
              <a:t>. lbs)	30.1		20.9		7.0</a:t>
            </a:r>
          </a:p>
          <a:p>
            <a:pPr marL="0" indent="0">
              <a:buNone/>
            </a:pPr>
            <a:r>
              <a:rPr lang="en-CA" dirty="0" smtClean="0"/>
              <a:t>Cows per farm		134		86		88</a:t>
            </a:r>
          </a:p>
          <a:p>
            <a:pPr marL="0" indent="0">
              <a:buNone/>
            </a:pPr>
            <a:endParaRPr lang="en-CA" dirty="0" smtClean="0"/>
          </a:p>
          <a:p>
            <a:pPr marL="0" indent="0">
              <a:buNone/>
            </a:pPr>
            <a:endParaRPr lang="en-CA" dirty="0" smtClean="0"/>
          </a:p>
        </p:txBody>
      </p:sp>
    </p:spTree>
    <p:extLst>
      <p:ext uri="{BB962C8B-B14F-4D97-AF65-F5344CB8AC3E}">
        <p14:creationId xmlns:p14="http://schemas.microsoft.com/office/powerpoint/2010/main" xmlns="" val="992798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1281</TotalTime>
  <Words>1150</Words>
  <Application>Microsoft Office PowerPoint</Application>
  <PresentationFormat>On-screen Show (4:3)</PresentationFormat>
  <Paragraphs>159</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DFO</vt:lpstr>
      <vt:lpstr>An Overview of Canada’s Dairy System </vt:lpstr>
      <vt:lpstr>Slide 2</vt:lpstr>
      <vt:lpstr>130 Cow Dairy / 500 acres</vt:lpstr>
      <vt:lpstr>Dairy Farmers of Ontario (DFO) </vt:lpstr>
      <vt:lpstr>Why are we here?</vt:lpstr>
      <vt:lpstr>Slide 6</vt:lpstr>
      <vt:lpstr>Slide 7</vt:lpstr>
      <vt:lpstr>Industry Overview</vt:lpstr>
      <vt:lpstr>Dairy Industry Comparison</vt:lpstr>
      <vt:lpstr>Slide 10</vt:lpstr>
      <vt:lpstr>Slide 11</vt:lpstr>
      <vt:lpstr>Slide 12</vt:lpstr>
      <vt:lpstr>Processing</vt:lpstr>
      <vt:lpstr>Market Growth</vt:lpstr>
      <vt:lpstr>Historical Context</vt:lpstr>
      <vt:lpstr>Historical Context</vt:lpstr>
      <vt:lpstr>Historical Context</vt:lpstr>
      <vt:lpstr>Historical Context</vt:lpstr>
      <vt:lpstr>Canadas Dairy System</vt:lpstr>
      <vt:lpstr>What Is Canada’s Dairy System </vt:lpstr>
      <vt:lpstr>What Is Canada’s Dairy System</vt:lpstr>
      <vt:lpstr>What Is Canada’s Dairy System </vt:lpstr>
      <vt:lpstr>What Is Canada’s Dairy System </vt:lpstr>
      <vt:lpstr>What Is Canada’s Dairy System </vt:lpstr>
      <vt:lpstr>Players – 10 Provincial Boards</vt:lpstr>
      <vt:lpstr>Players</vt:lpstr>
      <vt:lpstr>Players</vt:lpstr>
      <vt:lpstr>Pricing</vt:lpstr>
      <vt:lpstr>Pricing</vt:lpstr>
      <vt:lpstr>Retail Pricing</vt:lpstr>
      <vt:lpstr>Slide 31</vt:lpstr>
      <vt:lpstr>Quota Growth </vt:lpstr>
      <vt:lpstr>Summary of Canadian System</vt:lpstr>
      <vt:lpstr>Slide 34</vt:lpstr>
      <vt:lpstr>Slide 35</vt:lpstr>
      <vt:lpstr>Slide 36</vt:lpstr>
      <vt:lpstr>Extra Slides</vt:lpstr>
      <vt:lpstr>What Is Canada’s Dairy System </vt:lpstr>
      <vt:lpstr>What Is Canada’s Dairy System </vt:lpstr>
      <vt:lpstr>Slide 40</vt:lpstr>
      <vt:lpstr>Dairy Trade Balance Canada-US</vt:lpstr>
      <vt:lpstr>NAFTA in Numbers</vt:lpstr>
      <vt:lpstr>NAFTA – Trade Numbers</vt:lpstr>
      <vt:lpstr>NAFTA</vt:lpstr>
      <vt:lpstr>NAFTA – Trade Numbers</vt:lpstr>
      <vt:lpstr>Slide 46</vt:lpstr>
      <vt:lpstr>Presentation Today </vt:lpstr>
      <vt:lpstr>NAFTA - Background</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Sherk</dc:creator>
  <cp:lastModifiedBy>KSO Convention floor</cp:lastModifiedBy>
  <cp:revision>75</cp:revision>
  <cp:lastPrinted>2018-02-01T23:01:19Z</cp:lastPrinted>
  <dcterms:created xsi:type="dcterms:W3CDTF">2018-01-31T01:41:30Z</dcterms:created>
  <dcterms:modified xsi:type="dcterms:W3CDTF">2018-03-14T19:46:54Z</dcterms:modified>
</cp:coreProperties>
</file>